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88" r:id="rId3"/>
    <p:sldId id="289" r:id="rId4"/>
    <p:sldId id="290" r:id="rId5"/>
    <p:sldId id="271" r:id="rId6"/>
    <p:sldId id="278" r:id="rId7"/>
    <p:sldId id="274" r:id="rId8"/>
    <p:sldId id="291" r:id="rId9"/>
    <p:sldId id="315" r:id="rId10"/>
    <p:sldId id="316" r:id="rId11"/>
    <p:sldId id="285" r:id="rId12"/>
    <p:sldId id="299" r:id="rId13"/>
    <p:sldId id="287" r:id="rId14"/>
    <p:sldId id="286" r:id="rId15"/>
    <p:sldId id="292" r:id="rId16"/>
    <p:sldId id="293" r:id="rId17"/>
    <p:sldId id="306" r:id="rId18"/>
    <p:sldId id="308" r:id="rId19"/>
    <p:sldId id="300" r:id="rId20"/>
    <p:sldId id="314" r:id="rId21"/>
    <p:sldId id="317" r:id="rId22"/>
    <p:sldId id="321" r:id="rId23"/>
    <p:sldId id="318" r:id="rId24"/>
    <p:sldId id="319" r:id="rId25"/>
    <p:sldId id="320" r:id="rId26"/>
    <p:sldId id="303" r:id="rId27"/>
    <p:sldId id="304" r:id="rId28"/>
    <p:sldId id="258" r:id="rId29"/>
    <p:sldId id="302" r:id="rId30"/>
    <p:sldId id="312" r:id="rId31"/>
    <p:sldId id="301" r:id="rId32"/>
    <p:sldId id="310" r:id="rId33"/>
    <p:sldId id="311" r:id="rId34"/>
    <p:sldId id="294" r:id="rId35"/>
    <p:sldId id="281" r:id="rId36"/>
    <p:sldId id="296" r:id="rId37"/>
    <p:sldId id="295" r:id="rId38"/>
    <p:sldId id="298" r:id="rId39"/>
    <p:sldId id="262" r:id="rId40"/>
    <p:sldId id="282" r:id="rId41"/>
    <p:sldId id="283" r:id="rId42"/>
    <p:sldId id="284" r:id="rId43"/>
    <p:sldId id="267" r:id="rId44"/>
    <p:sldId id="268" r:id="rId45"/>
    <p:sldId id="264" r:id="rId46"/>
    <p:sldId id="280" r:id="rId47"/>
    <p:sldId id="279" r:id="rId48"/>
    <p:sldId id="277" r:id="rId49"/>
    <p:sldId id="275" r:id="rId50"/>
    <p:sldId id="276" r:id="rId51"/>
    <p:sldId id="26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93"/>
    <a:srgbClr val="358D99"/>
    <a:srgbClr val="35978F"/>
    <a:srgbClr val="000000"/>
    <a:srgbClr val="262626"/>
    <a:srgbClr val="C55A11"/>
    <a:srgbClr val="D7BBFF"/>
    <a:srgbClr val="FDBEFF"/>
    <a:srgbClr val="D883FF"/>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03"/>
    <p:restoredTop sz="94695"/>
  </p:normalViewPr>
  <p:slideViewPr>
    <p:cSldViewPr snapToGrid="0" snapToObjects="1" showGuides="1">
      <p:cViewPr varScale="1">
        <p:scale>
          <a:sx n="101" d="100"/>
          <a:sy n="101" d="100"/>
        </p:scale>
        <p:origin x="1232" y="192"/>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168D10-AFCB-5C46-95B5-008A6AE7E2AF}" type="datetimeFigureOut">
              <a:rPr lang="en-US" smtClean="0"/>
              <a:t>6/27/21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BEB383-2B59-6549-9301-5DC5A85367EC}" type="slidenum">
              <a:rPr lang="en-US" smtClean="0"/>
              <a:t>‹#›</a:t>
            </a:fld>
            <a:endParaRPr lang="en-US"/>
          </a:p>
        </p:txBody>
      </p:sp>
    </p:spTree>
    <p:extLst>
      <p:ext uri="{BB962C8B-B14F-4D97-AF65-F5344CB8AC3E}">
        <p14:creationId xmlns:p14="http://schemas.microsoft.com/office/powerpoint/2010/main" val="1683851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BEB383-2B59-6549-9301-5DC5A85367EC}" type="slidenum">
              <a:rPr lang="en-US" smtClean="0"/>
              <a:t>23</a:t>
            </a:fld>
            <a:endParaRPr lang="en-US"/>
          </a:p>
        </p:txBody>
      </p:sp>
    </p:spTree>
    <p:extLst>
      <p:ext uri="{BB962C8B-B14F-4D97-AF65-F5344CB8AC3E}">
        <p14:creationId xmlns:p14="http://schemas.microsoft.com/office/powerpoint/2010/main" val="3285530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BEB383-2B59-6549-9301-5DC5A85367EC}" type="slidenum">
              <a:rPr lang="en-US" smtClean="0"/>
              <a:t>25</a:t>
            </a:fld>
            <a:endParaRPr lang="en-US"/>
          </a:p>
        </p:txBody>
      </p:sp>
    </p:spTree>
    <p:extLst>
      <p:ext uri="{BB962C8B-B14F-4D97-AF65-F5344CB8AC3E}">
        <p14:creationId xmlns:p14="http://schemas.microsoft.com/office/powerpoint/2010/main" val="121968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BEB383-2B59-6549-9301-5DC5A85367EC}" type="slidenum">
              <a:rPr lang="en-US" smtClean="0"/>
              <a:t>31</a:t>
            </a:fld>
            <a:endParaRPr lang="en-US"/>
          </a:p>
        </p:txBody>
      </p:sp>
    </p:spTree>
    <p:extLst>
      <p:ext uri="{BB962C8B-B14F-4D97-AF65-F5344CB8AC3E}">
        <p14:creationId xmlns:p14="http://schemas.microsoft.com/office/powerpoint/2010/main" val="3712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BEB383-2B59-6549-9301-5DC5A85367EC}" type="slidenum">
              <a:rPr lang="en-US" smtClean="0"/>
              <a:t>33</a:t>
            </a:fld>
            <a:endParaRPr lang="en-US"/>
          </a:p>
        </p:txBody>
      </p:sp>
    </p:spTree>
    <p:extLst>
      <p:ext uri="{BB962C8B-B14F-4D97-AF65-F5344CB8AC3E}">
        <p14:creationId xmlns:p14="http://schemas.microsoft.com/office/powerpoint/2010/main" val="2004660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BEB383-2B59-6549-9301-5DC5A85367EC}" type="slidenum">
              <a:rPr lang="en-US" smtClean="0"/>
              <a:t>34</a:t>
            </a:fld>
            <a:endParaRPr lang="en-US"/>
          </a:p>
        </p:txBody>
      </p:sp>
    </p:spTree>
    <p:extLst>
      <p:ext uri="{BB962C8B-B14F-4D97-AF65-F5344CB8AC3E}">
        <p14:creationId xmlns:p14="http://schemas.microsoft.com/office/powerpoint/2010/main" val="265489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1E1F-95B3-A246-B3B9-1AB599478D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DB70C-B1CA-D845-ADCA-31E30854C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68073D-A2D0-A642-932C-770A979C39EB}"/>
              </a:ext>
            </a:extLst>
          </p:cNvPr>
          <p:cNvSpPr>
            <a:spLocks noGrp="1"/>
          </p:cNvSpPr>
          <p:nvPr>
            <p:ph type="dt" sz="half" idx="10"/>
          </p:nvPr>
        </p:nvSpPr>
        <p:spPr/>
        <p:txBody>
          <a:bodyPr/>
          <a:lstStyle/>
          <a:p>
            <a:fld id="{4CA6AEAD-78B4-924A-8500-B06EEB67CEB8}" type="datetimeFigureOut">
              <a:rPr lang="en-US" smtClean="0"/>
              <a:t>6/27/21</a:t>
            </a:fld>
            <a:endParaRPr lang="en-US"/>
          </a:p>
        </p:txBody>
      </p:sp>
      <p:sp>
        <p:nvSpPr>
          <p:cNvPr id="5" name="Footer Placeholder 4">
            <a:extLst>
              <a:ext uri="{FF2B5EF4-FFF2-40B4-BE49-F238E27FC236}">
                <a16:creationId xmlns:a16="http://schemas.microsoft.com/office/drawing/2014/main" id="{B26E5D4A-EDB2-684A-9CB5-49E38F1B9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56EFE-BB06-1D46-98BA-BD01893B843E}"/>
              </a:ext>
            </a:extLst>
          </p:cNvPr>
          <p:cNvSpPr>
            <a:spLocks noGrp="1"/>
          </p:cNvSpPr>
          <p:nvPr>
            <p:ph type="sldNum" sz="quarter" idx="12"/>
          </p:nvPr>
        </p:nvSpPr>
        <p:spPr/>
        <p:txBody>
          <a:bodyPr/>
          <a:lstStyle/>
          <a:p>
            <a:fld id="{827C4D7C-26C7-EE4B-9235-E25DAD00566B}" type="slidenum">
              <a:rPr lang="en-US" smtClean="0"/>
              <a:t>‹#›</a:t>
            </a:fld>
            <a:endParaRPr lang="en-US"/>
          </a:p>
        </p:txBody>
      </p:sp>
    </p:spTree>
    <p:extLst>
      <p:ext uri="{BB962C8B-B14F-4D97-AF65-F5344CB8AC3E}">
        <p14:creationId xmlns:p14="http://schemas.microsoft.com/office/powerpoint/2010/main" val="3952995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7058-C13E-5F4B-BA48-136288D5F1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9292C3-B4E6-404E-94C6-DBCD6560F5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6E655-AADA-B441-B213-6A4A5C3F0CB1}"/>
              </a:ext>
            </a:extLst>
          </p:cNvPr>
          <p:cNvSpPr>
            <a:spLocks noGrp="1"/>
          </p:cNvSpPr>
          <p:nvPr>
            <p:ph type="dt" sz="half" idx="10"/>
          </p:nvPr>
        </p:nvSpPr>
        <p:spPr/>
        <p:txBody>
          <a:bodyPr/>
          <a:lstStyle/>
          <a:p>
            <a:fld id="{4CA6AEAD-78B4-924A-8500-B06EEB67CEB8}" type="datetimeFigureOut">
              <a:rPr lang="en-US" smtClean="0"/>
              <a:t>6/27/21</a:t>
            </a:fld>
            <a:endParaRPr lang="en-US"/>
          </a:p>
        </p:txBody>
      </p:sp>
      <p:sp>
        <p:nvSpPr>
          <p:cNvPr id="5" name="Footer Placeholder 4">
            <a:extLst>
              <a:ext uri="{FF2B5EF4-FFF2-40B4-BE49-F238E27FC236}">
                <a16:creationId xmlns:a16="http://schemas.microsoft.com/office/drawing/2014/main" id="{1245A3F5-4ACB-1A41-A48F-F802C43AB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902E4-54E8-9449-966D-E1D0EAA65A8C}"/>
              </a:ext>
            </a:extLst>
          </p:cNvPr>
          <p:cNvSpPr>
            <a:spLocks noGrp="1"/>
          </p:cNvSpPr>
          <p:nvPr>
            <p:ph type="sldNum" sz="quarter" idx="12"/>
          </p:nvPr>
        </p:nvSpPr>
        <p:spPr/>
        <p:txBody>
          <a:bodyPr/>
          <a:lstStyle/>
          <a:p>
            <a:fld id="{827C4D7C-26C7-EE4B-9235-E25DAD00566B}" type="slidenum">
              <a:rPr lang="en-US" smtClean="0"/>
              <a:t>‹#›</a:t>
            </a:fld>
            <a:endParaRPr lang="en-US"/>
          </a:p>
        </p:txBody>
      </p:sp>
    </p:spTree>
    <p:extLst>
      <p:ext uri="{BB962C8B-B14F-4D97-AF65-F5344CB8AC3E}">
        <p14:creationId xmlns:p14="http://schemas.microsoft.com/office/powerpoint/2010/main" val="1514245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6FF86C-0BDA-DF4B-91E7-E622C6672E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10B7F1-442D-D247-800B-CBB44EE9EB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63DB0B-584A-274B-A6DC-EB143574C1D1}"/>
              </a:ext>
            </a:extLst>
          </p:cNvPr>
          <p:cNvSpPr>
            <a:spLocks noGrp="1"/>
          </p:cNvSpPr>
          <p:nvPr>
            <p:ph type="dt" sz="half" idx="10"/>
          </p:nvPr>
        </p:nvSpPr>
        <p:spPr/>
        <p:txBody>
          <a:bodyPr/>
          <a:lstStyle/>
          <a:p>
            <a:fld id="{4CA6AEAD-78B4-924A-8500-B06EEB67CEB8}" type="datetimeFigureOut">
              <a:rPr lang="en-US" smtClean="0"/>
              <a:t>6/27/21</a:t>
            </a:fld>
            <a:endParaRPr lang="en-US"/>
          </a:p>
        </p:txBody>
      </p:sp>
      <p:sp>
        <p:nvSpPr>
          <p:cNvPr id="5" name="Footer Placeholder 4">
            <a:extLst>
              <a:ext uri="{FF2B5EF4-FFF2-40B4-BE49-F238E27FC236}">
                <a16:creationId xmlns:a16="http://schemas.microsoft.com/office/drawing/2014/main" id="{938DB717-9383-A046-82A7-BBC29A772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BD8FC4-8C41-D64F-A79F-4384F928D1CD}"/>
              </a:ext>
            </a:extLst>
          </p:cNvPr>
          <p:cNvSpPr>
            <a:spLocks noGrp="1"/>
          </p:cNvSpPr>
          <p:nvPr>
            <p:ph type="sldNum" sz="quarter" idx="12"/>
          </p:nvPr>
        </p:nvSpPr>
        <p:spPr/>
        <p:txBody>
          <a:bodyPr/>
          <a:lstStyle/>
          <a:p>
            <a:fld id="{827C4D7C-26C7-EE4B-9235-E25DAD00566B}" type="slidenum">
              <a:rPr lang="en-US" smtClean="0"/>
              <a:t>‹#›</a:t>
            </a:fld>
            <a:endParaRPr lang="en-US"/>
          </a:p>
        </p:txBody>
      </p:sp>
    </p:spTree>
    <p:extLst>
      <p:ext uri="{BB962C8B-B14F-4D97-AF65-F5344CB8AC3E}">
        <p14:creationId xmlns:p14="http://schemas.microsoft.com/office/powerpoint/2010/main" val="309482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4A49-70CC-7E46-AEF5-F489C6C4FD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85F943-DA55-9846-BCBE-21DE190EFE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E9181-C02F-FE48-B129-64411837F374}"/>
              </a:ext>
            </a:extLst>
          </p:cNvPr>
          <p:cNvSpPr>
            <a:spLocks noGrp="1"/>
          </p:cNvSpPr>
          <p:nvPr>
            <p:ph type="dt" sz="half" idx="10"/>
          </p:nvPr>
        </p:nvSpPr>
        <p:spPr/>
        <p:txBody>
          <a:bodyPr/>
          <a:lstStyle/>
          <a:p>
            <a:fld id="{4CA6AEAD-78B4-924A-8500-B06EEB67CEB8}" type="datetimeFigureOut">
              <a:rPr lang="en-US" smtClean="0"/>
              <a:t>6/27/21</a:t>
            </a:fld>
            <a:endParaRPr lang="en-US"/>
          </a:p>
        </p:txBody>
      </p:sp>
      <p:sp>
        <p:nvSpPr>
          <p:cNvPr id="5" name="Footer Placeholder 4">
            <a:extLst>
              <a:ext uri="{FF2B5EF4-FFF2-40B4-BE49-F238E27FC236}">
                <a16:creationId xmlns:a16="http://schemas.microsoft.com/office/drawing/2014/main" id="{BDB8353A-50B1-E84A-A775-43C2A0E09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D631F-29BA-1742-A5E0-0770FD28F588}"/>
              </a:ext>
            </a:extLst>
          </p:cNvPr>
          <p:cNvSpPr>
            <a:spLocks noGrp="1"/>
          </p:cNvSpPr>
          <p:nvPr>
            <p:ph type="sldNum" sz="quarter" idx="12"/>
          </p:nvPr>
        </p:nvSpPr>
        <p:spPr/>
        <p:txBody>
          <a:bodyPr/>
          <a:lstStyle/>
          <a:p>
            <a:fld id="{827C4D7C-26C7-EE4B-9235-E25DAD00566B}" type="slidenum">
              <a:rPr lang="en-US" smtClean="0"/>
              <a:t>‹#›</a:t>
            </a:fld>
            <a:endParaRPr lang="en-US"/>
          </a:p>
        </p:txBody>
      </p:sp>
    </p:spTree>
    <p:extLst>
      <p:ext uri="{BB962C8B-B14F-4D97-AF65-F5344CB8AC3E}">
        <p14:creationId xmlns:p14="http://schemas.microsoft.com/office/powerpoint/2010/main" val="414229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30B80-82EA-0F41-A8A3-75AC391B9F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7CA5B3-6EBF-5A40-B0AE-E7E1ECA13F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9D90-E884-D44E-9FC7-02C70F80E22A}"/>
              </a:ext>
            </a:extLst>
          </p:cNvPr>
          <p:cNvSpPr>
            <a:spLocks noGrp="1"/>
          </p:cNvSpPr>
          <p:nvPr>
            <p:ph type="dt" sz="half" idx="10"/>
          </p:nvPr>
        </p:nvSpPr>
        <p:spPr/>
        <p:txBody>
          <a:bodyPr/>
          <a:lstStyle/>
          <a:p>
            <a:fld id="{4CA6AEAD-78B4-924A-8500-B06EEB67CEB8}" type="datetimeFigureOut">
              <a:rPr lang="en-US" smtClean="0"/>
              <a:t>6/27/21</a:t>
            </a:fld>
            <a:endParaRPr lang="en-US"/>
          </a:p>
        </p:txBody>
      </p:sp>
      <p:sp>
        <p:nvSpPr>
          <p:cNvPr id="5" name="Footer Placeholder 4">
            <a:extLst>
              <a:ext uri="{FF2B5EF4-FFF2-40B4-BE49-F238E27FC236}">
                <a16:creationId xmlns:a16="http://schemas.microsoft.com/office/drawing/2014/main" id="{9982805D-9561-DE49-BB21-BC7C550EC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890E4A-E053-AE45-82E2-5E40C52A1FE1}"/>
              </a:ext>
            </a:extLst>
          </p:cNvPr>
          <p:cNvSpPr>
            <a:spLocks noGrp="1"/>
          </p:cNvSpPr>
          <p:nvPr>
            <p:ph type="sldNum" sz="quarter" idx="12"/>
          </p:nvPr>
        </p:nvSpPr>
        <p:spPr/>
        <p:txBody>
          <a:bodyPr/>
          <a:lstStyle/>
          <a:p>
            <a:fld id="{827C4D7C-26C7-EE4B-9235-E25DAD00566B}" type="slidenum">
              <a:rPr lang="en-US" smtClean="0"/>
              <a:t>‹#›</a:t>
            </a:fld>
            <a:endParaRPr lang="en-US"/>
          </a:p>
        </p:txBody>
      </p:sp>
    </p:spTree>
    <p:extLst>
      <p:ext uri="{BB962C8B-B14F-4D97-AF65-F5344CB8AC3E}">
        <p14:creationId xmlns:p14="http://schemas.microsoft.com/office/powerpoint/2010/main" val="275746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C154-F69A-1F40-AED2-76577BBDBF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01B2C1-7660-8C44-9636-04EF078950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92F061-8610-274C-BEFA-AA35FBDC5F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1380FA-7363-D142-B5D9-4ECF2F60343B}"/>
              </a:ext>
            </a:extLst>
          </p:cNvPr>
          <p:cNvSpPr>
            <a:spLocks noGrp="1"/>
          </p:cNvSpPr>
          <p:nvPr>
            <p:ph type="dt" sz="half" idx="10"/>
          </p:nvPr>
        </p:nvSpPr>
        <p:spPr/>
        <p:txBody>
          <a:bodyPr/>
          <a:lstStyle/>
          <a:p>
            <a:fld id="{4CA6AEAD-78B4-924A-8500-B06EEB67CEB8}" type="datetimeFigureOut">
              <a:rPr lang="en-US" smtClean="0"/>
              <a:t>6/27/21</a:t>
            </a:fld>
            <a:endParaRPr lang="en-US"/>
          </a:p>
        </p:txBody>
      </p:sp>
      <p:sp>
        <p:nvSpPr>
          <p:cNvPr id="6" name="Footer Placeholder 5">
            <a:extLst>
              <a:ext uri="{FF2B5EF4-FFF2-40B4-BE49-F238E27FC236}">
                <a16:creationId xmlns:a16="http://schemas.microsoft.com/office/drawing/2014/main" id="{2B26A3F7-9BBB-4940-8D81-195FEACB0B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DFE1CA-7013-1542-866E-89FBBD69C38F}"/>
              </a:ext>
            </a:extLst>
          </p:cNvPr>
          <p:cNvSpPr>
            <a:spLocks noGrp="1"/>
          </p:cNvSpPr>
          <p:nvPr>
            <p:ph type="sldNum" sz="quarter" idx="12"/>
          </p:nvPr>
        </p:nvSpPr>
        <p:spPr/>
        <p:txBody>
          <a:bodyPr/>
          <a:lstStyle/>
          <a:p>
            <a:fld id="{827C4D7C-26C7-EE4B-9235-E25DAD00566B}" type="slidenum">
              <a:rPr lang="en-US" smtClean="0"/>
              <a:t>‹#›</a:t>
            </a:fld>
            <a:endParaRPr lang="en-US"/>
          </a:p>
        </p:txBody>
      </p:sp>
    </p:spTree>
    <p:extLst>
      <p:ext uri="{BB962C8B-B14F-4D97-AF65-F5344CB8AC3E}">
        <p14:creationId xmlns:p14="http://schemas.microsoft.com/office/powerpoint/2010/main" val="2355348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D526-9CD4-EA42-825C-3B545FED9B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A50E46-F109-6A4A-B89E-8C21AF7AA7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4F8F9B-FB41-6247-8A8D-97611D857F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43C6A3-38B2-8B48-8BD4-8749A8BEFE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6FAFDE-91AF-624B-B79B-DE5D0AC441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A8268E-075A-2E4D-88BD-E0A694640247}"/>
              </a:ext>
            </a:extLst>
          </p:cNvPr>
          <p:cNvSpPr>
            <a:spLocks noGrp="1"/>
          </p:cNvSpPr>
          <p:nvPr>
            <p:ph type="dt" sz="half" idx="10"/>
          </p:nvPr>
        </p:nvSpPr>
        <p:spPr/>
        <p:txBody>
          <a:bodyPr/>
          <a:lstStyle/>
          <a:p>
            <a:fld id="{4CA6AEAD-78B4-924A-8500-B06EEB67CEB8}" type="datetimeFigureOut">
              <a:rPr lang="en-US" smtClean="0"/>
              <a:t>6/27/21</a:t>
            </a:fld>
            <a:endParaRPr lang="en-US"/>
          </a:p>
        </p:txBody>
      </p:sp>
      <p:sp>
        <p:nvSpPr>
          <p:cNvPr id="8" name="Footer Placeholder 7">
            <a:extLst>
              <a:ext uri="{FF2B5EF4-FFF2-40B4-BE49-F238E27FC236}">
                <a16:creationId xmlns:a16="http://schemas.microsoft.com/office/drawing/2014/main" id="{5B3C9766-AF1F-F049-BE90-96C6F903D3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BEECC9-5990-074D-A60B-CA8C54201CA6}"/>
              </a:ext>
            </a:extLst>
          </p:cNvPr>
          <p:cNvSpPr>
            <a:spLocks noGrp="1"/>
          </p:cNvSpPr>
          <p:nvPr>
            <p:ph type="sldNum" sz="quarter" idx="12"/>
          </p:nvPr>
        </p:nvSpPr>
        <p:spPr/>
        <p:txBody>
          <a:bodyPr/>
          <a:lstStyle/>
          <a:p>
            <a:fld id="{827C4D7C-26C7-EE4B-9235-E25DAD00566B}" type="slidenum">
              <a:rPr lang="en-US" smtClean="0"/>
              <a:t>‹#›</a:t>
            </a:fld>
            <a:endParaRPr lang="en-US"/>
          </a:p>
        </p:txBody>
      </p:sp>
    </p:spTree>
    <p:extLst>
      <p:ext uri="{BB962C8B-B14F-4D97-AF65-F5344CB8AC3E}">
        <p14:creationId xmlns:p14="http://schemas.microsoft.com/office/powerpoint/2010/main" val="3840672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CDBA5-4172-4648-9D83-ABFC9F16B9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2B1580-C9B0-8B48-BF7B-C40C0AA54E46}"/>
              </a:ext>
            </a:extLst>
          </p:cNvPr>
          <p:cNvSpPr>
            <a:spLocks noGrp="1"/>
          </p:cNvSpPr>
          <p:nvPr>
            <p:ph type="dt" sz="half" idx="10"/>
          </p:nvPr>
        </p:nvSpPr>
        <p:spPr/>
        <p:txBody>
          <a:bodyPr/>
          <a:lstStyle/>
          <a:p>
            <a:fld id="{4CA6AEAD-78B4-924A-8500-B06EEB67CEB8}" type="datetimeFigureOut">
              <a:rPr lang="en-US" smtClean="0"/>
              <a:t>6/27/21</a:t>
            </a:fld>
            <a:endParaRPr lang="en-US"/>
          </a:p>
        </p:txBody>
      </p:sp>
      <p:sp>
        <p:nvSpPr>
          <p:cNvPr id="4" name="Footer Placeholder 3">
            <a:extLst>
              <a:ext uri="{FF2B5EF4-FFF2-40B4-BE49-F238E27FC236}">
                <a16:creationId xmlns:a16="http://schemas.microsoft.com/office/drawing/2014/main" id="{DC2366CA-A6AA-154A-B9AC-0C608F8C1B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CF9B77-F75F-F949-9994-CCCF50B5BB13}"/>
              </a:ext>
            </a:extLst>
          </p:cNvPr>
          <p:cNvSpPr>
            <a:spLocks noGrp="1"/>
          </p:cNvSpPr>
          <p:nvPr>
            <p:ph type="sldNum" sz="quarter" idx="12"/>
          </p:nvPr>
        </p:nvSpPr>
        <p:spPr/>
        <p:txBody>
          <a:bodyPr/>
          <a:lstStyle/>
          <a:p>
            <a:fld id="{827C4D7C-26C7-EE4B-9235-E25DAD00566B}" type="slidenum">
              <a:rPr lang="en-US" smtClean="0"/>
              <a:t>‹#›</a:t>
            </a:fld>
            <a:endParaRPr lang="en-US"/>
          </a:p>
        </p:txBody>
      </p:sp>
    </p:spTree>
    <p:extLst>
      <p:ext uri="{BB962C8B-B14F-4D97-AF65-F5344CB8AC3E}">
        <p14:creationId xmlns:p14="http://schemas.microsoft.com/office/powerpoint/2010/main" val="305456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0FC138-5805-534A-AD6D-ED480F4A8321}"/>
              </a:ext>
            </a:extLst>
          </p:cNvPr>
          <p:cNvSpPr>
            <a:spLocks noGrp="1"/>
          </p:cNvSpPr>
          <p:nvPr>
            <p:ph type="dt" sz="half" idx="10"/>
          </p:nvPr>
        </p:nvSpPr>
        <p:spPr/>
        <p:txBody>
          <a:bodyPr/>
          <a:lstStyle/>
          <a:p>
            <a:fld id="{4CA6AEAD-78B4-924A-8500-B06EEB67CEB8}" type="datetimeFigureOut">
              <a:rPr lang="en-US" smtClean="0"/>
              <a:t>6/27/21</a:t>
            </a:fld>
            <a:endParaRPr lang="en-US"/>
          </a:p>
        </p:txBody>
      </p:sp>
      <p:sp>
        <p:nvSpPr>
          <p:cNvPr id="3" name="Footer Placeholder 2">
            <a:extLst>
              <a:ext uri="{FF2B5EF4-FFF2-40B4-BE49-F238E27FC236}">
                <a16:creationId xmlns:a16="http://schemas.microsoft.com/office/drawing/2014/main" id="{8A64394D-9F48-1748-8D72-8E9E8C6F31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4F2CBC-946C-4647-80CF-C8AE81445171}"/>
              </a:ext>
            </a:extLst>
          </p:cNvPr>
          <p:cNvSpPr>
            <a:spLocks noGrp="1"/>
          </p:cNvSpPr>
          <p:nvPr>
            <p:ph type="sldNum" sz="quarter" idx="12"/>
          </p:nvPr>
        </p:nvSpPr>
        <p:spPr/>
        <p:txBody>
          <a:bodyPr/>
          <a:lstStyle/>
          <a:p>
            <a:fld id="{827C4D7C-26C7-EE4B-9235-E25DAD00566B}" type="slidenum">
              <a:rPr lang="en-US" smtClean="0"/>
              <a:t>‹#›</a:t>
            </a:fld>
            <a:endParaRPr lang="en-US"/>
          </a:p>
        </p:txBody>
      </p:sp>
    </p:spTree>
    <p:extLst>
      <p:ext uri="{BB962C8B-B14F-4D97-AF65-F5344CB8AC3E}">
        <p14:creationId xmlns:p14="http://schemas.microsoft.com/office/powerpoint/2010/main" val="3962093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10C4-EC15-6C43-B94F-0D81319A9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709FFB-FA17-024B-832A-74ED6CEFB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73DCCD-3587-A34B-B494-FA9E99848E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4C24D3-C916-0746-ABEA-27A667BD1836}"/>
              </a:ext>
            </a:extLst>
          </p:cNvPr>
          <p:cNvSpPr>
            <a:spLocks noGrp="1"/>
          </p:cNvSpPr>
          <p:nvPr>
            <p:ph type="dt" sz="half" idx="10"/>
          </p:nvPr>
        </p:nvSpPr>
        <p:spPr/>
        <p:txBody>
          <a:bodyPr/>
          <a:lstStyle/>
          <a:p>
            <a:fld id="{4CA6AEAD-78B4-924A-8500-B06EEB67CEB8}" type="datetimeFigureOut">
              <a:rPr lang="en-US" smtClean="0"/>
              <a:t>6/27/21</a:t>
            </a:fld>
            <a:endParaRPr lang="en-US"/>
          </a:p>
        </p:txBody>
      </p:sp>
      <p:sp>
        <p:nvSpPr>
          <p:cNvPr id="6" name="Footer Placeholder 5">
            <a:extLst>
              <a:ext uri="{FF2B5EF4-FFF2-40B4-BE49-F238E27FC236}">
                <a16:creationId xmlns:a16="http://schemas.microsoft.com/office/drawing/2014/main" id="{AFC5554B-6A81-7A4A-B727-E509FA7394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52C38B-A422-C845-AB6A-FAFEB66C2688}"/>
              </a:ext>
            </a:extLst>
          </p:cNvPr>
          <p:cNvSpPr>
            <a:spLocks noGrp="1"/>
          </p:cNvSpPr>
          <p:nvPr>
            <p:ph type="sldNum" sz="quarter" idx="12"/>
          </p:nvPr>
        </p:nvSpPr>
        <p:spPr/>
        <p:txBody>
          <a:bodyPr/>
          <a:lstStyle/>
          <a:p>
            <a:fld id="{827C4D7C-26C7-EE4B-9235-E25DAD00566B}" type="slidenum">
              <a:rPr lang="en-US" smtClean="0"/>
              <a:t>‹#›</a:t>
            </a:fld>
            <a:endParaRPr lang="en-US"/>
          </a:p>
        </p:txBody>
      </p:sp>
    </p:spTree>
    <p:extLst>
      <p:ext uri="{BB962C8B-B14F-4D97-AF65-F5344CB8AC3E}">
        <p14:creationId xmlns:p14="http://schemas.microsoft.com/office/powerpoint/2010/main" val="413437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6008-B573-7B49-AF30-8C6B0FD077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21DEA2-DBD6-704C-ABE3-7A69B5AD1D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4A7970-66D3-6A4D-B60A-9C08133C9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DBAA5A-29B6-5349-A096-A4B36F94C9BD}"/>
              </a:ext>
            </a:extLst>
          </p:cNvPr>
          <p:cNvSpPr>
            <a:spLocks noGrp="1"/>
          </p:cNvSpPr>
          <p:nvPr>
            <p:ph type="dt" sz="half" idx="10"/>
          </p:nvPr>
        </p:nvSpPr>
        <p:spPr/>
        <p:txBody>
          <a:bodyPr/>
          <a:lstStyle/>
          <a:p>
            <a:fld id="{4CA6AEAD-78B4-924A-8500-B06EEB67CEB8}" type="datetimeFigureOut">
              <a:rPr lang="en-US" smtClean="0"/>
              <a:t>6/27/21</a:t>
            </a:fld>
            <a:endParaRPr lang="en-US"/>
          </a:p>
        </p:txBody>
      </p:sp>
      <p:sp>
        <p:nvSpPr>
          <p:cNvPr id="6" name="Footer Placeholder 5">
            <a:extLst>
              <a:ext uri="{FF2B5EF4-FFF2-40B4-BE49-F238E27FC236}">
                <a16:creationId xmlns:a16="http://schemas.microsoft.com/office/drawing/2014/main" id="{BA6073F1-1B01-0340-8E01-C8CB1CD88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DAF7A6-4970-7245-843A-8BB3EEF02B9F}"/>
              </a:ext>
            </a:extLst>
          </p:cNvPr>
          <p:cNvSpPr>
            <a:spLocks noGrp="1"/>
          </p:cNvSpPr>
          <p:nvPr>
            <p:ph type="sldNum" sz="quarter" idx="12"/>
          </p:nvPr>
        </p:nvSpPr>
        <p:spPr/>
        <p:txBody>
          <a:bodyPr/>
          <a:lstStyle/>
          <a:p>
            <a:fld id="{827C4D7C-26C7-EE4B-9235-E25DAD00566B}" type="slidenum">
              <a:rPr lang="en-US" smtClean="0"/>
              <a:t>‹#›</a:t>
            </a:fld>
            <a:endParaRPr lang="en-US"/>
          </a:p>
        </p:txBody>
      </p:sp>
    </p:spTree>
    <p:extLst>
      <p:ext uri="{BB962C8B-B14F-4D97-AF65-F5344CB8AC3E}">
        <p14:creationId xmlns:p14="http://schemas.microsoft.com/office/powerpoint/2010/main" val="243062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4FBFA7-49C2-B342-BDD0-1F5EF65713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FFC56C-2165-164B-8C7C-59FDE27D87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5AE0F-6D00-F548-890C-8CC6E4F6B6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A6AEAD-78B4-924A-8500-B06EEB67CEB8}" type="datetimeFigureOut">
              <a:rPr lang="en-US" smtClean="0"/>
              <a:t>6/27/21</a:t>
            </a:fld>
            <a:endParaRPr lang="en-US"/>
          </a:p>
        </p:txBody>
      </p:sp>
      <p:sp>
        <p:nvSpPr>
          <p:cNvPr id="5" name="Footer Placeholder 4">
            <a:extLst>
              <a:ext uri="{FF2B5EF4-FFF2-40B4-BE49-F238E27FC236}">
                <a16:creationId xmlns:a16="http://schemas.microsoft.com/office/drawing/2014/main" id="{5272CD65-8CAD-5B4B-9454-39321CD727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8FBECB-0C5C-2046-9DCF-DACC2D2A75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7C4D7C-26C7-EE4B-9235-E25DAD00566B}" type="slidenum">
              <a:rPr lang="en-US" smtClean="0"/>
              <a:t>‹#›</a:t>
            </a:fld>
            <a:endParaRPr lang="en-US"/>
          </a:p>
        </p:txBody>
      </p:sp>
    </p:spTree>
    <p:extLst>
      <p:ext uri="{BB962C8B-B14F-4D97-AF65-F5344CB8AC3E}">
        <p14:creationId xmlns:p14="http://schemas.microsoft.com/office/powerpoint/2010/main" val="1189157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TIF"/><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TIF"/></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30.png"/><Relationship Id="rId12" Type="http://schemas.microsoft.com/office/2007/relationships/hdphoto" Target="../media/hdphoto3.wdp"/><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32.png"/><Relationship Id="rId5" Type="http://schemas.openxmlformats.org/officeDocument/2006/relationships/image" Target="../media/image20.png"/><Relationship Id="rId15" Type="http://schemas.openxmlformats.org/officeDocument/2006/relationships/image" Target="../media/image16.png"/><Relationship Id="rId10" Type="http://schemas.microsoft.com/office/2007/relationships/hdphoto" Target="../media/hdphoto2.wdp"/><Relationship Id="rId4" Type="http://schemas.openxmlformats.org/officeDocument/2006/relationships/image" Target="../media/image23.png"/><Relationship Id="rId9" Type="http://schemas.openxmlformats.org/officeDocument/2006/relationships/image" Target="../media/image31.png"/><Relationship Id="rId1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image" Target="../media/image37.emf"/></Relationships>
</file>

<file path=ppt/slides/_rels/slide36.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39.emf"/><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 Id="rId5" Type="http://schemas.openxmlformats.org/officeDocument/2006/relationships/image" Target="../media/image53.emf"/><Relationship Id="rId4" Type="http://schemas.openxmlformats.org/officeDocument/2006/relationships/image" Target="../media/image5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9AC1A-8AE6-BC40-A891-03F25F10161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C4B1F03-0C68-7C47-BE37-2B1845E5D69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47698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1" descr="Icon for land use history including pine trees and a logged tree on the ground">
            <a:extLst>
              <a:ext uri="{FF2B5EF4-FFF2-40B4-BE49-F238E27FC236}">
                <a16:creationId xmlns:a16="http://schemas.microsoft.com/office/drawing/2014/main" id="{25B28320-426E-40CE-850E-510A8CD7D4CD}"/>
              </a:ext>
            </a:extLst>
          </p:cNvPr>
          <p:cNvSpPr/>
          <p:nvPr/>
        </p:nvSpPr>
        <p:spPr>
          <a:xfrm>
            <a:off x="6930509" y="893249"/>
            <a:ext cx="1222744" cy="270598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65000"/>
            </a:schemeClr>
          </a:solidFill>
          <a:ln w="177800" cap="rnd">
            <a:solidFill>
              <a:schemeClr val="tx1">
                <a:lumMod val="75000"/>
                <a:lumOff val="2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6">
            <a:extLst>
              <a:ext uri="{FF2B5EF4-FFF2-40B4-BE49-F238E27FC236}">
                <a16:creationId xmlns:a16="http://schemas.microsoft.com/office/drawing/2014/main" id="{7DC4CDD2-9957-524E-8538-8303874DC29B}"/>
              </a:ext>
            </a:extLst>
          </p:cNvPr>
          <p:cNvSpPr/>
          <p:nvPr/>
        </p:nvSpPr>
        <p:spPr>
          <a:xfrm>
            <a:off x="3731172" y="1971758"/>
            <a:ext cx="4729655" cy="4039817"/>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34551222-CE95-A648-BB6C-1E3BF3EC201D}"/>
              </a:ext>
            </a:extLst>
          </p:cNvPr>
          <p:cNvSpPr/>
          <p:nvPr/>
        </p:nvSpPr>
        <p:spPr>
          <a:xfrm>
            <a:off x="6687012" y="4674690"/>
            <a:ext cx="524419" cy="491209"/>
          </a:xfrm>
          <a:prstGeom prst="rect">
            <a:avLst/>
          </a:prstGeom>
          <a:solidFill>
            <a:schemeClr val="bg1">
              <a:lumMod val="65000"/>
            </a:schemeClr>
          </a:solidFill>
          <a:ln w="2286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DB901DFE-0218-BA4E-8230-E4613BDD8939}"/>
              </a:ext>
            </a:extLst>
          </p:cNvPr>
          <p:cNvSpPr/>
          <p:nvPr/>
        </p:nvSpPr>
        <p:spPr>
          <a:xfrm>
            <a:off x="3903779" y="2597862"/>
            <a:ext cx="3804671" cy="3248749"/>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bg2">
              <a:lumMod val="50000"/>
            </a:schemeClr>
          </a:solidFill>
          <a:ln w="3175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61">
            <a:extLst>
              <a:ext uri="{FF2B5EF4-FFF2-40B4-BE49-F238E27FC236}">
                <a16:creationId xmlns:a16="http://schemas.microsoft.com/office/drawing/2014/main" id="{52781DB9-78B1-2641-97A4-7C53794BC41D}"/>
              </a:ext>
            </a:extLst>
          </p:cNvPr>
          <p:cNvSpPr/>
          <p:nvPr/>
        </p:nvSpPr>
        <p:spPr>
          <a:xfrm>
            <a:off x="3923572" y="3680237"/>
            <a:ext cx="2353378" cy="2151206"/>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tx1"/>
          </a:solidFill>
          <a:ln w="317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62B97ED7-7718-FC44-8D38-22D2649EE311}"/>
              </a:ext>
            </a:extLst>
          </p:cNvPr>
          <p:cNvSpPr/>
          <p:nvPr/>
        </p:nvSpPr>
        <p:spPr>
          <a:xfrm>
            <a:off x="6181989" y="3850300"/>
            <a:ext cx="607512" cy="55333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A378068-7A5B-C940-AC79-47B06F94F032}"/>
              </a:ext>
            </a:extLst>
          </p:cNvPr>
          <p:cNvSpPr/>
          <p:nvPr/>
        </p:nvSpPr>
        <p:spPr>
          <a:xfrm rot="5400000">
            <a:off x="5237664" y="3225713"/>
            <a:ext cx="349320" cy="328080"/>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7CFB7EA-598E-3549-B50F-E6A59E14B04B}"/>
              </a:ext>
            </a:extLst>
          </p:cNvPr>
          <p:cNvSpPr/>
          <p:nvPr/>
        </p:nvSpPr>
        <p:spPr>
          <a:xfrm>
            <a:off x="4650390" y="3009288"/>
            <a:ext cx="374008" cy="359181"/>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B89BB25-1919-8B44-ACD7-FFCEE99C5BCB}"/>
              </a:ext>
            </a:extLst>
          </p:cNvPr>
          <p:cNvSpPr/>
          <p:nvPr/>
        </p:nvSpPr>
        <p:spPr>
          <a:xfrm>
            <a:off x="5730771" y="3389753"/>
            <a:ext cx="443563" cy="346392"/>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F6B6C49-19C1-D84D-86EE-438ECA1A3838}"/>
              </a:ext>
            </a:extLst>
          </p:cNvPr>
          <p:cNvSpPr/>
          <p:nvPr/>
        </p:nvSpPr>
        <p:spPr>
          <a:xfrm>
            <a:off x="4223082" y="2904627"/>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C81D1D-5D22-43BC-A12C-383FC9EA3D27}"/>
              </a:ext>
            </a:extLst>
          </p:cNvPr>
          <p:cNvSpPr/>
          <p:nvPr/>
        </p:nvSpPr>
        <p:spPr>
          <a:xfrm>
            <a:off x="5258272" y="2981596"/>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E7814B1-3959-4D47-8DDD-F84F77585329}"/>
              </a:ext>
            </a:extLst>
          </p:cNvPr>
          <p:cNvSpPr/>
          <p:nvPr/>
        </p:nvSpPr>
        <p:spPr>
          <a:xfrm>
            <a:off x="5850841" y="3850300"/>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C2B689-6CB2-4B2B-B363-E18DF6E50B20}"/>
              </a:ext>
            </a:extLst>
          </p:cNvPr>
          <p:cNvSpPr/>
          <p:nvPr/>
        </p:nvSpPr>
        <p:spPr>
          <a:xfrm>
            <a:off x="6316031" y="3530846"/>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F8F3271-E5E6-430A-BE28-DDB94B5AB3EB}"/>
              </a:ext>
            </a:extLst>
          </p:cNvPr>
          <p:cNvSpPr/>
          <p:nvPr/>
        </p:nvSpPr>
        <p:spPr>
          <a:xfrm rot="5400000">
            <a:off x="6886360" y="4449006"/>
            <a:ext cx="349320" cy="328080"/>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3E36DB7-AA36-40B1-8A0F-5513008FAD16}"/>
              </a:ext>
            </a:extLst>
          </p:cNvPr>
          <p:cNvSpPr/>
          <p:nvPr/>
        </p:nvSpPr>
        <p:spPr>
          <a:xfrm>
            <a:off x="6399961" y="4674690"/>
            <a:ext cx="374008" cy="359181"/>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C636471-76B1-4D54-A4A1-B248E9B4CCC5}"/>
              </a:ext>
            </a:extLst>
          </p:cNvPr>
          <p:cNvSpPr/>
          <p:nvPr/>
        </p:nvSpPr>
        <p:spPr>
          <a:xfrm>
            <a:off x="6861933" y="5060570"/>
            <a:ext cx="607512" cy="55333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2E62DB-A61D-42A3-AE5A-3538EE36FE70}"/>
              </a:ext>
            </a:extLst>
          </p:cNvPr>
          <p:cNvSpPr/>
          <p:nvPr/>
        </p:nvSpPr>
        <p:spPr>
          <a:xfrm rot="5400000">
            <a:off x="6887635" y="4141406"/>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3B4C32E-E245-46FB-85C3-101C2E30970A}"/>
              </a:ext>
            </a:extLst>
          </p:cNvPr>
          <p:cNvSpPr/>
          <p:nvPr/>
        </p:nvSpPr>
        <p:spPr>
          <a:xfrm rot="5400000">
            <a:off x="6544091" y="5266082"/>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E70DA0A-1914-45D0-A4B9-E2D462A24983}"/>
              </a:ext>
            </a:extLst>
          </p:cNvPr>
          <p:cNvSpPr/>
          <p:nvPr/>
        </p:nvSpPr>
        <p:spPr>
          <a:xfrm rot="5400000">
            <a:off x="4356647" y="3192524"/>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92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FA79AB7-89DF-7543-A2C2-C5100D32F3E4}"/>
              </a:ext>
            </a:extLst>
          </p:cNvPr>
          <p:cNvSpPr/>
          <p:nvPr/>
        </p:nvSpPr>
        <p:spPr>
          <a:xfrm>
            <a:off x="3535680" y="868680"/>
            <a:ext cx="5120640" cy="51206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B27801F6-F211-E341-A0D9-63F93B396DA7}"/>
              </a:ext>
            </a:extLst>
          </p:cNvPr>
          <p:cNvSpPr/>
          <p:nvPr/>
        </p:nvSpPr>
        <p:spPr>
          <a:xfrm>
            <a:off x="3229113" y="1802296"/>
            <a:ext cx="5733774" cy="3695948"/>
          </a:xfrm>
          <a:custGeom>
            <a:avLst/>
            <a:gdLst>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9635 w 5733774"/>
              <a:gd name="connsiteY4" fmla="*/ 2009097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5218 w 5733774"/>
              <a:gd name="connsiteY4" fmla="*/ 2132784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8393 w 5733774"/>
              <a:gd name="connsiteY4" fmla="*/ 2158184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33774" h="2599619">
                <a:moveTo>
                  <a:pt x="0" y="1112367"/>
                </a:moveTo>
                <a:cubicBezTo>
                  <a:pt x="369588" y="1097642"/>
                  <a:pt x="739177" y="1082918"/>
                  <a:pt x="927652" y="1112367"/>
                </a:cubicBezTo>
                <a:cubicBezTo>
                  <a:pt x="1116127" y="1141816"/>
                  <a:pt x="1082997" y="1158014"/>
                  <a:pt x="1130852" y="1289063"/>
                </a:cubicBezTo>
                <a:cubicBezTo>
                  <a:pt x="1178707" y="1420112"/>
                  <a:pt x="1181860" y="1753810"/>
                  <a:pt x="1214783" y="1898663"/>
                </a:cubicBezTo>
                <a:cubicBezTo>
                  <a:pt x="1247706" y="2043516"/>
                  <a:pt x="1289373" y="2164074"/>
                  <a:pt x="1328393" y="2158184"/>
                </a:cubicBezTo>
                <a:cubicBezTo>
                  <a:pt x="1367413" y="2152294"/>
                  <a:pt x="1387590" y="2195916"/>
                  <a:pt x="1448904" y="1863323"/>
                </a:cubicBezTo>
                <a:cubicBezTo>
                  <a:pt x="1510218" y="1530730"/>
                  <a:pt x="1620446" y="415892"/>
                  <a:pt x="1696278" y="162628"/>
                </a:cubicBezTo>
                <a:cubicBezTo>
                  <a:pt x="1772110" y="-90636"/>
                  <a:pt x="1819229" y="-61186"/>
                  <a:pt x="1903896" y="343741"/>
                </a:cubicBezTo>
                <a:cubicBezTo>
                  <a:pt x="1988563" y="748668"/>
                  <a:pt x="2097524" y="2472924"/>
                  <a:pt x="2204278" y="2592193"/>
                </a:cubicBezTo>
                <a:cubicBezTo>
                  <a:pt x="2311032" y="2711463"/>
                  <a:pt x="2323548" y="1359004"/>
                  <a:pt x="2544418" y="1059358"/>
                </a:cubicBezTo>
                <a:cubicBezTo>
                  <a:pt x="2765288" y="759712"/>
                  <a:pt x="3309363" y="709648"/>
                  <a:pt x="3529496" y="794315"/>
                </a:cubicBezTo>
                <a:cubicBezTo>
                  <a:pt x="3749629" y="878982"/>
                  <a:pt x="3765091" y="1559260"/>
                  <a:pt x="3865218" y="1567358"/>
                </a:cubicBezTo>
                <a:cubicBezTo>
                  <a:pt x="3965345" y="1575456"/>
                  <a:pt x="4039705" y="881190"/>
                  <a:pt x="4130261" y="842906"/>
                </a:cubicBezTo>
                <a:cubicBezTo>
                  <a:pt x="4220817" y="804622"/>
                  <a:pt x="4286343" y="1303787"/>
                  <a:pt x="4408557" y="1337654"/>
                </a:cubicBezTo>
                <a:cubicBezTo>
                  <a:pt x="4530771" y="1371521"/>
                  <a:pt x="4642679" y="1102060"/>
                  <a:pt x="4863548" y="1046106"/>
                </a:cubicBezTo>
                <a:cubicBezTo>
                  <a:pt x="5084417" y="990152"/>
                  <a:pt x="5409095" y="996042"/>
                  <a:pt x="5733774" y="1001932"/>
                </a:cubicBezTo>
              </a:path>
            </a:pathLst>
          </a:custGeom>
          <a:noFill/>
          <a:ln w="317500" cap="rnd">
            <a:solidFill>
              <a:schemeClr val="tx1">
                <a:lumMod val="75000"/>
                <a:lumOff val="2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22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FA79AB7-89DF-7543-A2C2-C5100D32F3E4}"/>
              </a:ext>
            </a:extLst>
          </p:cNvPr>
          <p:cNvSpPr/>
          <p:nvPr/>
        </p:nvSpPr>
        <p:spPr>
          <a:xfrm>
            <a:off x="3535680" y="868680"/>
            <a:ext cx="5120640" cy="51206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B27801F6-F211-E341-A0D9-63F93B396DA7}"/>
              </a:ext>
            </a:extLst>
          </p:cNvPr>
          <p:cNvSpPr/>
          <p:nvPr/>
        </p:nvSpPr>
        <p:spPr>
          <a:xfrm>
            <a:off x="3229113" y="1802296"/>
            <a:ext cx="5733774" cy="3695948"/>
          </a:xfrm>
          <a:custGeom>
            <a:avLst/>
            <a:gdLst>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9635 w 5733774"/>
              <a:gd name="connsiteY4" fmla="*/ 2009097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5218 w 5733774"/>
              <a:gd name="connsiteY4" fmla="*/ 2132784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8393 w 5733774"/>
              <a:gd name="connsiteY4" fmla="*/ 2158184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33774" h="2599619">
                <a:moveTo>
                  <a:pt x="0" y="1112367"/>
                </a:moveTo>
                <a:cubicBezTo>
                  <a:pt x="369588" y="1097642"/>
                  <a:pt x="739177" y="1082918"/>
                  <a:pt x="927652" y="1112367"/>
                </a:cubicBezTo>
                <a:cubicBezTo>
                  <a:pt x="1116127" y="1141816"/>
                  <a:pt x="1082997" y="1158014"/>
                  <a:pt x="1130852" y="1289063"/>
                </a:cubicBezTo>
                <a:cubicBezTo>
                  <a:pt x="1178707" y="1420112"/>
                  <a:pt x="1181860" y="1753810"/>
                  <a:pt x="1214783" y="1898663"/>
                </a:cubicBezTo>
                <a:cubicBezTo>
                  <a:pt x="1247706" y="2043516"/>
                  <a:pt x="1289373" y="2164074"/>
                  <a:pt x="1328393" y="2158184"/>
                </a:cubicBezTo>
                <a:cubicBezTo>
                  <a:pt x="1367413" y="2152294"/>
                  <a:pt x="1387590" y="2195916"/>
                  <a:pt x="1448904" y="1863323"/>
                </a:cubicBezTo>
                <a:cubicBezTo>
                  <a:pt x="1510218" y="1530730"/>
                  <a:pt x="1620446" y="415892"/>
                  <a:pt x="1696278" y="162628"/>
                </a:cubicBezTo>
                <a:cubicBezTo>
                  <a:pt x="1772110" y="-90636"/>
                  <a:pt x="1819229" y="-61186"/>
                  <a:pt x="1903896" y="343741"/>
                </a:cubicBezTo>
                <a:cubicBezTo>
                  <a:pt x="1988563" y="748668"/>
                  <a:pt x="2097524" y="2472924"/>
                  <a:pt x="2204278" y="2592193"/>
                </a:cubicBezTo>
                <a:cubicBezTo>
                  <a:pt x="2311032" y="2711463"/>
                  <a:pt x="2323548" y="1359004"/>
                  <a:pt x="2544418" y="1059358"/>
                </a:cubicBezTo>
                <a:cubicBezTo>
                  <a:pt x="2765288" y="759712"/>
                  <a:pt x="3309363" y="709648"/>
                  <a:pt x="3529496" y="794315"/>
                </a:cubicBezTo>
                <a:cubicBezTo>
                  <a:pt x="3749629" y="878982"/>
                  <a:pt x="3765091" y="1559260"/>
                  <a:pt x="3865218" y="1567358"/>
                </a:cubicBezTo>
                <a:cubicBezTo>
                  <a:pt x="3965345" y="1575456"/>
                  <a:pt x="4039705" y="881190"/>
                  <a:pt x="4130261" y="842906"/>
                </a:cubicBezTo>
                <a:cubicBezTo>
                  <a:pt x="4220817" y="804622"/>
                  <a:pt x="4286343" y="1303787"/>
                  <a:pt x="4408557" y="1337654"/>
                </a:cubicBezTo>
                <a:cubicBezTo>
                  <a:pt x="4530771" y="1371521"/>
                  <a:pt x="4642679" y="1102060"/>
                  <a:pt x="4863548" y="1046106"/>
                </a:cubicBezTo>
                <a:cubicBezTo>
                  <a:pt x="5084417" y="990152"/>
                  <a:pt x="5409095" y="996042"/>
                  <a:pt x="5733774" y="1001932"/>
                </a:cubicBezTo>
              </a:path>
            </a:pathLst>
          </a:custGeom>
          <a:noFill/>
          <a:ln w="317500" cap="rnd">
            <a:solidFill>
              <a:srgbClr val="009193"/>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088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1BD5D8D-8B29-394D-89F1-81A204EE09BF}"/>
              </a:ext>
            </a:extLst>
          </p:cNvPr>
          <p:cNvGrpSpPr/>
          <p:nvPr/>
        </p:nvGrpSpPr>
        <p:grpSpPr>
          <a:xfrm>
            <a:off x="3548932" y="851414"/>
            <a:ext cx="5120640" cy="5120640"/>
            <a:chOff x="3530600" y="853315"/>
            <a:chExt cx="5120640" cy="5120640"/>
          </a:xfrm>
        </p:grpSpPr>
        <p:sp>
          <p:nvSpPr>
            <p:cNvPr id="6" name="Oval 5">
              <a:extLst>
                <a:ext uri="{FF2B5EF4-FFF2-40B4-BE49-F238E27FC236}">
                  <a16:creationId xmlns:a16="http://schemas.microsoft.com/office/drawing/2014/main" id="{EC229CD5-DCC9-624E-B2B4-204FD7ADA19B}"/>
                </a:ext>
              </a:extLst>
            </p:cNvPr>
            <p:cNvSpPr/>
            <p:nvPr/>
          </p:nvSpPr>
          <p:spPr>
            <a:xfrm>
              <a:off x="3530600" y="853315"/>
              <a:ext cx="5120640" cy="512064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5C01FA1-7EB1-3147-B87B-EFCB491267D6}"/>
                </a:ext>
              </a:extLst>
            </p:cNvPr>
            <p:cNvSpPr/>
            <p:nvPr/>
          </p:nvSpPr>
          <p:spPr>
            <a:xfrm>
              <a:off x="3530600" y="853315"/>
              <a:ext cx="5120640" cy="5120640"/>
            </a:xfrm>
            <a:prstGeom prst="ellipse">
              <a:avLst/>
            </a:prstGeom>
            <a:solidFill>
              <a:srgbClr val="7030A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Freeform 2">
            <a:extLst>
              <a:ext uri="{FF2B5EF4-FFF2-40B4-BE49-F238E27FC236}">
                <a16:creationId xmlns:a16="http://schemas.microsoft.com/office/drawing/2014/main" id="{B27801F6-F211-E341-A0D9-63F93B396DA7}"/>
              </a:ext>
            </a:extLst>
          </p:cNvPr>
          <p:cNvSpPr/>
          <p:nvPr/>
        </p:nvSpPr>
        <p:spPr>
          <a:xfrm>
            <a:off x="3229113" y="1802296"/>
            <a:ext cx="5733774" cy="3695948"/>
          </a:xfrm>
          <a:custGeom>
            <a:avLst/>
            <a:gdLst>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9635 w 5733774"/>
              <a:gd name="connsiteY4" fmla="*/ 2009097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5218 w 5733774"/>
              <a:gd name="connsiteY4" fmla="*/ 2132784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8393 w 5733774"/>
              <a:gd name="connsiteY4" fmla="*/ 2158184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33774" h="2599619">
                <a:moveTo>
                  <a:pt x="0" y="1112367"/>
                </a:moveTo>
                <a:cubicBezTo>
                  <a:pt x="369588" y="1097642"/>
                  <a:pt x="739177" y="1082918"/>
                  <a:pt x="927652" y="1112367"/>
                </a:cubicBezTo>
                <a:cubicBezTo>
                  <a:pt x="1116127" y="1141816"/>
                  <a:pt x="1082997" y="1158014"/>
                  <a:pt x="1130852" y="1289063"/>
                </a:cubicBezTo>
                <a:cubicBezTo>
                  <a:pt x="1178707" y="1420112"/>
                  <a:pt x="1181860" y="1753810"/>
                  <a:pt x="1214783" y="1898663"/>
                </a:cubicBezTo>
                <a:cubicBezTo>
                  <a:pt x="1247706" y="2043516"/>
                  <a:pt x="1289373" y="2164074"/>
                  <a:pt x="1328393" y="2158184"/>
                </a:cubicBezTo>
                <a:cubicBezTo>
                  <a:pt x="1367413" y="2152294"/>
                  <a:pt x="1387590" y="2195916"/>
                  <a:pt x="1448904" y="1863323"/>
                </a:cubicBezTo>
                <a:cubicBezTo>
                  <a:pt x="1510218" y="1530730"/>
                  <a:pt x="1620446" y="415892"/>
                  <a:pt x="1696278" y="162628"/>
                </a:cubicBezTo>
                <a:cubicBezTo>
                  <a:pt x="1772110" y="-90636"/>
                  <a:pt x="1819229" y="-61186"/>
                  <a:pt x="1903896" y="343741"/>
                </a:cubicBezTo>
                <a:cubicBezTo>
                  <a:pt x="1988563" y="748668"/>
                  <a:pt x="2097524" y="2472924"/>
                  <a:pt x="2204278" y="2592193"/>
                </a:cubicBezTo>
                <a:cubicBezTo>
                  <a:pt x="2311032" y="2711463"/>
                  <a:pt x="2323548" y="1359004"/>
                  <a:pt x="2544418" y="1059358"/>
                </a:cubicBezTo>
                <a:cubicBezTo>
                  <a:pt x="2765288" y="759712"/>
                  <a:pt x="3309363" y="709648"/>
                  <a:pt x="3529496" y="794315"/>
                </a:cubicBezTo>
                <a:cubicBezTo>
                  <a:pt x="3749629" y="878982"/>
                  <a:pt x="3765091" y="1559260"/>
                  <a:pt x="3865218" y="1567358"/>
                </a:cubicBezTo>
                <a:cubicBezTo>
                  <a:pt x="3965345" y="1575456"/>
                  <a:pt x="4039705" y="881190"/>
                  <a:pt x="4130261" y="842906"/>
                </a:cubicBezTo>
                <a:cubicBezTo>
                  <a:pt x="4220817" y="804622"/>
                  <a:pt x="4286343" y="1303787"/>
                  <a:pt x="4408557" y="1337654"/>
                </a:cubicBezTo>
                <a:cubicBezTo>
                  <a:pt x="4530771" y="1371521"/>
                  <a:pt x="4642679" y="1102060"/>
                  <a:pt x="4863548" y="1046106"/>
                </a:cubicBezTo>
                <a:cubicBezTo>
                  <a:pt x="5084417" y="990152"/>
                  <a:pt x="5409095" y="996042"/>
                  <a:pt x="5733774" y="1001932"/>
                </a:cubicBezTo>
              </a:path>
            </a:pathLst>
          </a:custGeom>
          <a:noFill/>
          <a:ln w="317500" cap="rnd">
            <a:solidFill>
              <a:srgbClr val="7030A0"/>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60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FA79AB7-89DF-7543-A2C2-C5100D32F3E4}"/>
              </a:ext>
            </a:extLst>
          </p:cNvPr>
          <p:cNvSpPr/>
          <p:nvPr/>
        </p:nvSpPr>
        <p:spPr>
          <a:xfrm>
            <a:off x="3535680" y="868680"/>
            <a:ext cx="5120640" cy="512064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B27801F6-F211-E341-A0D9-63F93B396DA7}"/>
              </a:ext>
            </a:extLst>
          </p:cNvPr>
          <p:cNvSpPr/>
          <p:nvPr/>
        </p:nvSpPr>
        <p:spPr>
          <a:xfrm>
            <a:off x="3229113" y="1802296"/>
            <a:ext cx="5733774" cy="3695948"/>
          </a:xfrm>
          <a:custGeom>
            <a:avLst/>
            <a:gdLst>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9635 w 5733774"/>
              <a:gd name="connsiteY4" fmla="*/ 2009097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5218 w 5733774"/>
              <a:gd name="connsiteY4" fmla="*/ 2132784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 name="connsiteX0" fmla="*/ 0 w 5733774"/>
              <a:gd name="connsiteY0" fmla="*/ 1112367 h 2599619"/>
              <a:gd name="connsiteX1" fmla="*/ 927652 w 5733774"/>
              <a:gd name="connsiteY1" fmla="*/ 1112367 h 2599619"/>
              <a:gd name="connsiteX2" fmla="*/ 1130852 w 5733774"/>
              <a:gd name="connsiteY2" fmla="*/ 1289063 h 2599619"/>
              <a:gd name="connsiteX3" fmla="*/ 1214783 w 5733774"/>
              <a:gd name="connsiteY3" fmla="*/ 1898663 h 2599619"/>
              <a:gd name="connsiteX4" fmla="*/ 1328393 w 5733774"/>
              <a:gd name="connsiteY4" fmla="*/ 2158184 h 2599619"/>
              <a:gd name="connsiteX5" fmla="*/ 1448904 w 5733774"/>
              <a:gd name="connsiteY5" fmla="*/ 1863323 h 2599619"/>
              <a:gd name="connsiteX6" fmla="*/ 1696278 w 5733774"/>
              <a:gd name="connsiteY6" fmla="*/ 162628 h 2599619"/>
              <a:gd name="connsiteX7" fmla="*/ 1903896 w 5733774"/>
              <a:gd name="connsiteY7" fmla="*/ 343741 h 2599619"/>
              <a:gd name="connsiteX8" fmla="*/ 2204278 w 5733774"/>
              <a:gd name="connsiteY8" fmla="*/ 2592193 h 2599619"/>
              <a:gd name="connsiteX9" fmla="*/ 2544418 w 5733774"/>
              <a:gd name="connsiteY9" fmla="*/ 1059358 h 2599619"/>
              <a:gd name="connsiteX10" fmla="*/ 3529496 w 5733774"/>
              <a:gd name="connsiteY10" fmla="*/ 794315 h 2599619"/>
              <a:gd name="connsiteX11" fmla="*/ 3865218 w 5733774"/>
              <a:gd name="connsiteY11" fmla="*/ 1567358 h 2599619"/>
              <a:gd name="connsiteX12" fmla="*/ 4130261 w 5733774"/>
              <a:gd name="connsiteY12" fmla="*/ 842906 h 2599619"/>
              <a:gd name="connsiteX13" fmla="*/ 4408557 w 5733774"/>
              <a:gd name="connsiteY13" fmla="*/ 1337654 h 2599619"/>
              <a:gd name="connsiteX14" fmla="*/ 4863548 w 5733774"/>
              <a:gd name="connsiteY14" fmla="*/ 1046106 h 2599619"/>
              <a:gd name="connsiteX15" fmla="*/ 5733774 w 5733774"/>
              <a:gd name="connsiteY15" fmla="*/ 1001932 h 259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33774" h="2599619">
                <a:moveTo>
                  <a:pt x="0" y="1112367"/>
                </a:moveTo>
                <a:cubicBezTo>
                  <a:pt x="369588" y="1097642"/>
                  <a:pt x="739177" y="1082918"/>
                  <a:pt x="927652" y="1112367"/>
                </a:cubicBezTo>
                <a:cubicBezTo>
                  <a:pt x="1116127" y="1141816"/>
                  <a:pt x="1082997" y="1158014"/>
                  <a:pt x="1130852" y="1289063"/>
                </a:cubicBezTo>
                <a:cubicBezTo>
                  <a:pt x="1178707" y="1420112"/>
                  <a:pt x="1181860" y="1753810"/>
                  <a:pt x="1214783" y="1898663"/>
                </a:cubicBezTo>
                <a:cubicBezTo>
                  <a:pt x="1247706" y="2043516"/>
                  <a:pt x="1289373" y="2164074"/>
                  <a:pt x="1328393" y="2158184"/>
                </a:cubicBezTo>
                <a:cubicBezTo>
                  <a:pt x="1367413" y="2152294"/>
                  <a:pt x="1387590" y="2195916"/>
                  <a:pt x="1448904" y="1863323"/>
                </a:cubicBezTo>
                <a:cubicBezTo>
                  <a:pt x="1510218" y="1530730"/>
                  <a:pt x="1620446" y="415892"/>
                  <a:pt x="1696278" y="162628"/>
                </a:cubicBezTo>
                <a:cubicBezTo>
                  <a:pt x="1772110" y="-90636"/>
                  <a:pt x="1819229" y="-61186"/>
                  <a:pt x="1903896" y="343741"/>
                </a:cubicBezTo>
                <a:cubicBezTo>
                  <a:pt x="1988563" y="748668"/>
                  <a:pt x="2097524" y="2472924"/>
                  <a:pt x="2204278" y="2592193"/>
                </a:cubicBezTo>
                <a:cubicBezTo>
                  <a:pt x="2311032" y="2711463"/>
                  <a:pt x="2323548" y="1359004"/>
                  <a:pt x="2544418" y="1059358"/>
                </a:cubicBezTo>
                <a:cubicBezTo>
                  <a:pt x="2765288" y="759712"/>
                  <a:pt x="3309363" y="709648"/>
                  <a:pt x="3529496" y="794315"/>
                </a:cubicBezTo>
                <a:cubicBezTo>
                  <a:pt x="3749629" y="878982"/>
                  <a:pt x="3765091" y="1559260"/>
                  <a:pt x="3865218" y="1567358"/>
                </a:cubicBezTo>
                <a:cubicBezTo>
                  <a:pt x="3965345" y="1575456"/>
                  <a:pt x="4039705" y="881190"/>
                  <a:pt x="4130261" y="842906"/>
                </a:cubicBezTo>
                <a:cubicBezTo>
                  <a:pt x="4220817" y="804622"/>
                  <a:pt x="4286343" y="1303787"/>
                  <a:pt x="4408557" y="1337654"/>
                </a:cubicBezTo>
                <a:cubicBezTo>
                  <a:pt x="4530771" y="1371521"/>
                  <a:pt x="4642679" y="1102060"/>
                  <a:pt x="4863548" y="1046106"/>
                </a:cubicBezTo>
                <a:cubicBezTo>
                  <a:pt x="5084417" y="990152"/>
                  <a:pt x="5409095" y="996042"/>
                  <a:pt x="5733774" y="1001932"/>
                </a:cubicBezTo>
              </a:path>
            </a:pathLst>
          </a:custGeom>
          <a:noFill/>
          <a:ln w="317500" cap="rnd">
            <a:solidFill>
              <a:schemeClr val="accent2">
                <a:lumMod val="7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047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descr="An abstraction of a time series including sudden spikes to represent disturbances">
            <a:extLst>
              <a:ext uri="{FF2B5EF4-FFF2-40B4-BE49-F238E27FC236}">
                <a16:creationId xmlns:a16="http://schemas.microsoft.com/office/drawing/2014/main" id="{4F159C43-A2D8-460F-ACFD-A2C4D8296462}"/>
              </a:ext>
            </a:extLst>
          </p:cNvPr>
          <p:cNvPicPr>
            <a:picLocks noChangeAspect="1"/>
          </p:cNvPicPr>
          <p:nvPr/>
        </p:nvPicPr>
        <p:blipFill>
          <a:blip r:embed="rId2"/>
          <a:stretch>
            <a:fillRect/>
          </a:stretch>
        </p:blipFill>
        <p:spPr>
          <a:xfrm>
            <a:off x="6471091" y="3632623"/>
            <a:ext cx="4947325" cy="2782870"/>
          </a:xfrm>
          <a:prstGeom prst="rect">
            <a:avLst/>
          </a:prstGeom>
        </p:spPr>
      </p:pic>
      <p:pic>
        <p:nvPicPr>
          <p:cNvPr id="37" name="Picture 36" descr="Icon for management history representing an old-growth forest and includes a logged tree&#10;&#10;Description automatically generated">
            <a:extLst>
              <a:ext uri="{FF2B5EF4-FFF2-40B4-BE49-F238E27FC236}">
                <a16:creationId xmlns:a16="http://schemas.microsoft.com/office/drawing/2014/main" id="{15796251-E881-444C-9969-AB9BBB595B69}"/>
              </a:ext>
            </a:extLst>
          </p:cNvPr>
          <p:cNvPicPr>
            <a:picLocks noChangeAspect="1"/>
          </p:cNvPicPr>
          <p:nvPr/>
        </p:nvPicPr>
        <p:blipFill>
          <a:blip r:embed="rId3"/>
          <a:stretch>
            <a:fillRect/>
          </a:stretch>
        </p:blipFill>
        <p:spPr>
          <a:xfrm>
            <a:off x="1142404" y="3763474"/>
            <a:ext cx="4714701" cy="2652019"/>
          </a:xfrm>
          <a:prstGeom prst="rect">
            <a:avLst/>
          </a:prstGeom>
        </p:spPr>
      </p:pic>
      <p:pic>
        <p:nvPicPr>
          <p:cNvPr id="31" name="Picture 30" descr="90-degree triangle as a symbol for slope and slope line with a confidence interval to represent variability&#10;&#10;Description automatically generated">
            <a:extLst>
              <a:ext uri="{FF2B5EF4-FFF2-40B4-BE49-F238E27FC236}">
                <a16:creationId xmlns:a16="http://schemas.microsoft.com/office/drawing/2014/main" id="{24F8E531-4CD1-4C20-964D-420A0E65DCAD}"/>
              </a:ext>
            </a:extLst>
          </p:cNvPr>
          <p:cNvPicPr>
            <a:picLocks noChangeAspect="1"/>
          </p:cNvPicPr>
          <p:nvPr/>
        </p:nvPicPr>
        <p:blipFill>
          <a:blip r:embed="rId4"/>
          <a:stretch>
            <a:fillRect/>
          </a:stretch>
        </p:blipFill>
        <p:spPr>
          <a:xfrm>
            <a:off x="1259533" y="657549"/>
            <a:ext cx="4332398" cy="2436974"/>
          </a:xfrm>
          <a:prstGeom prst="rect">
            <a:avLst/>
          </a:prstGeom>
        </p:spPr>
      </p:pic>
      <p:cxnSp>
        <p:nvCxnSpPr>
          <p:cNvPr id="10" name="Straight Connector 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F834AC-192A-7F4B-990C-7E77F7D04871}"/>
              </a:ext>
            </a:extLst>
          </p:cNvPr>
          <p:cNvSpPr txBox="1"/>
          <p:nvPr/>
        </p:nvSpPr>
        <p:spPr>
          <a:xfrm>
            <a:off x="1403027" y="317656"/>
            <a:ext cx="2096728" cy="1200329"/>
          </a:xfrm>
          <a:prstGeom prst="rect">
            <a:avLst/>
          </a:prstGeom>
          <a:noFill/>
        </p:spPr>
        <p:txBody>
          <a:bodyPr wrap="none" rtlCol="0">
            <a:spAutoFit/>
          </a:bodyPr>
          <a:lstStyle/>
          <a:p>
            <a:r>
              <a:rPr lang="en-US" sz="3600" b="1" dirty="0">
                <a:solidFill>
                  <a:schemeClr val="tx1">
                    <a:lumMod val="50000"/>
                    <a:lumOff val="50000"/>
                  </a:schemeClr>
                </a:solidFill>
              </a:rPr>
              <a:t>Slope </a:t>
            </a:r>
          </a:p>
          <a:p>
            <a:r>
              <a:rPr lang="en-US" sz="3600" b="1" dirty="0">
                <a:solidFill>
                  <a:schemeClr val="tx1">
                    <a:lumMod val="50000"/>
                    <a:lumOff val="50000"/>
                  </a:schemeClr>
                </a:solidFill>
              </a:rPr>
              <a:t>variability</a:t>
            </a:r>
          </a:p>
        </p:txBody>
      </p:sp>
      <p:sp>
        <p:nvSpPr>
          <p:cNvPr id="11" name="TextBox 10">
            <a:extLst>
              <a:ext uri="{FF2B5EF4-FFF2-40B4-BE49-F238E27FC236}">
                <a16:creationId xmlns:a16="http://schemas.microsoft.com/office/drawing/2014/main" id="{37B68A4A-25E8-8649-9959-F2498ECCC359}"/>
              </a:ext>
            </a:extLst>
          </p:cNvPr>
          <p:cNvSpPr txBox="1"/>
          <p:nvPr/>
        </p:nvSpPr>
        <p:spPr>
          <a:xfrm>
            <a:off x="6338316" y="281767"/>
            <a:ext cx="2292615" cy="1200329"/>
          </a:xfrm>
          <a:prstGeom prst="rect">
            <a:avLst/>
          </a:prstGeom>
          <a:noFill/>
        </p:spPr>
        <p:txBody>
          <a:bodyPr wrap="none" rtlCol="0">
            <a:spAutoFit/>
          </a:bodyPr>
          <a:lstStyle/>
          <a:p>
            <a:r>
              <a:rPr lang="en-US" sz="3600" b="1" dirty="0">
                <a:solidFill>
                  <a:schemeClr val="tx1">
                    <a:lumMod val="50000"/>
                    <a:lumOff val="50000"/>
                  </a:schemeClr>
                </a:solidFill>
              </a:rPr>
              <a:t>Underlying</a:t>
            </a:r>
          </a:p>
          <a:p>
            <a:r>
              <a:rPr lang="en-US" sz="3600" b="1" dirty="0">
                <a:solidFill>
                  <a:schemeClr val="tx1">
                    <a:lumMod val="50000"/>
                    <a:lumOff val="50000"/>
                  </a:schemeClr>
                </a:solidFill>
              </a:rPr>
              <a:t>Geology</a:t>
            </a:r>
          </a:p>
        </p:txBody>
      </p:sp>
      <p:sp>
        <p:nvSpPr>
          <p:cNvPr id="34" name="TextBox 33">
            <a:extLst>
              <a:ext uri="{FF2B5EF4-FFF2-40B4-BE49-F238E27FC236}">
                <a16:creationId xmlns:a16="http://schemas.microsoft.com/office/drawing/2014/main" id="{7B9B70FB-3D91-954A-AE49-75A4B74C13D6}"/>
              </a:ext>
            </a:extLst>
          </p:cNvPr>
          <p:cNvSpPr txBox="1"/>
          <p:nvPr/>
        </p:nvSpPr>
        <p:spPr>
          <a:xfrm>
            <a:off x="6471091" y="3348150"/>
            <a:ext cx="2596801" cy="1200329"/>
          </a:xfrm>
          <a:prstGeom prst="rect">
            <a:avLst/>
          </a:prstGeom>
          <a:noFill/>
        </p:spPr>
        <p:txBody>
          <a:bodyPr wrap="none" rtlCol="0">
            <a:spAutoFit/>
          </a:bodyPr>
          <a:lstStyle/>
          <a:p>
            <a:r>
              <a:rPr lang="en-US" sz="3600" b="1" dirty="0">
                <a:solidFill>
                  <a:schemeClr val="tx1">
                    <a:lumMod val="50000"/>
                    <a:lumOff val="50000"/>
                  </a:schemeClr>
                </a:solidFill>
              </a:rPr>
              <a:t>Disturbance </a:t>
            </a:r>
          </a:p>
          <a:p>
            <a:r>
              <a:rPr lang="en-US" sz="3600" b="1" dirty="0">
                <a:solidFill>
                  <a:schemeClr val="tx1">
                    <a:lumMod val="50000"/>
                    <a:lumOff val="50000"/>
                  </a:schemeClr>
                </a:solidFill>
              </a:rPr>
              <a:t>regime</a:t>
            </a:r>
          </a:p>
        </p:txBody>
      </p:sp>
      <p:sp>
        <p:nvSpPr>
          <p:cNvPr id="35" name="TextBox 34">
            <a:extLst>
              <a:ext uri="{FF2B5EF4-FFF2-40B4-BE49-F238E27FC236}">
                <a16:creationId xmlns:a16="http://schemas.microsoft.com/office/drawing/2014/main" id="{C6D9D9C9-6779-1746-9CC9-C024A3466B4F}"/>
              </a:ext>
            </a:extLst>
          </p:cNvPr>
          <p:cNvSpPr txBox="1"/>
          <p:nvPr/>
        </p:nvSpPr>
        <p:spPr>
          <a:xfrm>
            <a:off x="1392762" y="3348150"/>
            <a:ext cx="2855654" cy="1200329"/>
          </a:xfrm>
          <a:prstGeom prst="rect">
            <a:avLst/>
          </a:prstGeom>
          <a:noFill/>
        </p:spPr>
        <p:txBody>
          <a:bodyPr wrap="none" rtlCol="0">
            <a:spAutoFit/>
          </a:bodyPr>
          <a:lstStyle/>
          <a:p>
            <a:r>
              <a:rPr lang="en-US" sz="3600" b="1" dirty="0">
                <a:solidFill>
                  <a:schemeClr val="tx1">
                    <a:lumMod val="50000"/>
                    <a:lumOff val="50000"/>
                  </a:schemeClr>
                </a:solidFill>
              </a:rPr>
              <a:t>Management </a:t>
            </a:r>
          </a:p>
          <a:p>
            <a:r>
              <a:rPr lang="en-US" sz="3600" b="1" dirty="0">
                <a:solidFill>
                  <a:schemeClr val="tx1">
                    <a:lumMod val="50000"/>
                    <a:lumOff val="50000"/>
                  </a:schemeClr>
                </a:solidFill>
              </a:rPr>
              <a:t>history</a:t>
            </a:r>
          </a:p>
        </p:txBody>
      </p:sp>
      <p:pic>
        <p:nvPicPr>
          <p:cNvPr id="43" name="Picture 42" descr="Logo&#10;&#10;Description automatically generated with medium confidence">
            <a:extLst>
              <a:ext uri="{FF2B5EF4-FFF2-40B4-BE49-F238E27FC236}">
                <a16:creationId xmlns:a16="http://schemas.microsoft.com/office/drawing/2014/main" id="{82C96F24-C4F2-4E5B-8561-09BFAB4C30D0}"/>
              </a:ext>
            </a:extLst>
          </p:cNvPr>
          <p:cNvPicPr>
            <a:picLocks noChangeAspect="1"/>
          </p:cNvPicPr>
          <p:nvPr/>
        </p:nvPicPr>
        <p:blipFill>
          <a:blip r:embed="rId5"/>
          <a:stretch>
            <a:fillRect/>
          </a:stretch>
        </p:blipFill>
        <p:spPr>
          <a:xfrm>
            <a:off x="8122647" y="666079"/>
            <a:ext cx="1890489" cy="2129236"/>
          </a:xfrm>
          <a:prstGeom prst="rect">
            <a:avLst/>
          </a:prstGeom>
        </p:spPr>
      </p:pic>
    </p:spTree>
    <p:extLst>
      <p:ext uri="{BB962C8B-B14F-4D97-AF65-F5344CB8AC3E}">
        <p14:creationId xmlns:p14="http://schemas.microsoft.com/office/powerpoint/2010/main" val="3900744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a:extLst>
              <a:ext uri="{FF2B5EF4-FFF2-40B4-BE49-F238E27FC236}">
                <a16:creationId xmlns:a16="http://schemas.microsoft.com/office/drawing/2014/main" id="{D954BFD9-984E-1D45-9DB4-425D2272ACAA}"/>
              </a:ext>
            </a:extLst>
          </p:cNvPr>
          <p:cNvSpPr/>
          <p:nvPr/>
        </p:nvSpPr>
        <p:spPr>
          <a:xfrm>
            <a:off x="3787747" y="1629474"/>
            <a:ext cx="1269525" cy="2726715"/>
          </a:xfrm>
          <a:custGeom>
            <a:avLst/>
            <a:gdLst>
              <a:gd name="connsiteX0" fmla="*/ 1269525 w 1269525"/>
              <a:gd name="connsiteY0" fmla="*/ 0 h 2726715"/>
              <a:gd name="connsiteX1" fmla="*/ 1151202 w 1269525"/>
              <a:gd name="connsiteY1" fmla="*/ 766198 h 2726715"/>
              <a:gd name="connsiteX2" fmla="*/ 1022273 w 1269525"/>
              <a:gd name="connsiteY2" fmla="*/ 620057 h 2726715"/>
              <a:gd name="connsiteX3" fmla="*/ 1005578 w 1269525"/>
              <a:gd name="connsiteY3" fmla="*/ 637806 h 2726715"/>
              <a:gd name="connsiteX4" fmla="*/ 620348 w 1269525"/>
              <a:gd name="connsiteY4" fmla="*/ 1674677 h 2726715"/>
              <a:gd name="connsiteX5" fmla="*/ 823960 w 1269525"/>
              <a:gd name="connsiteY5" fmla="*/ 2451661 h 2726715"/>
              <a:gd name="connsiteX6" fmla="*/ 835093 w 1269525"/>
              <a:gd name="connsiteY6" fmla="*/ 2469369 h 2726715"/>
              <a:gd name="connsiteX7" fmla="*/ 432981 w 1269525"/>
              <a:gd name="connsiteY7" fmla="*/ 2286149 h 2726715"/>
              <a:gd name="connsiteX8" fmla="*/ 268290 w 1269525"/>
              <a:gd name="connsiteY8" fmla="*/ 2726715 h 2726715"/>
              <a:gd name="connsiteX9" fmla="*/ 181323 w 1269525"/>
              <a:gd name="connsiteY9" fmla="*/ 2550638 h 2726715"/>
              <a:gd name="connsiteX10" fmla="*/ 0 w 1269525"/>
              <a:gd name="connsiteY10" fmla="*/ 1674677 h 2726715"/>
              <a:gd name="connsiteX11" fmla="*/ 526887 w 1269525"/>
              <a:gd name="connsiteY11" fmla="*/ 243207 h 2726715"/>
              <a:gd name="connsiteX12" fmla="*/ 610577 w 1269525"/>
              <a:gd name="connsiteY12" fmla="*/ 153398 h 2726715"/>
              <a:gd name="connsiteX13" fmla="*/ 494553 w 1269525"/>
              <a:gd name="connsiteY13" fmla="*/ 21884 h 27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525" h="2726715">
                <a:moveTo>
                  <a:pt x="1269525" y="0"/>
                </a:moveTo>
                <a:lnTo>
                  <a:pt x="1151202" y="766198"/>
                </a:lnTo>
                <a:lnTo>
                  <a:pt x="1022273" y="620057"/>
                </a:lnTo>
                <a:lnTo>
                  <a:pt x="1005578" y="637806"/>
                </a:lnTo>
                <a:cubicBezTo>
                  <a:pt x="764917" y="919577"/>
                  <a:pt x="620348" y="1280814"/>
                  <a:pt x="620348" y="1674677"/>
                </a:cubicBezTo>
                <a:cubicBezTo>
                  <a:pt x="620348" y="1956008"/>
                  <a:pt x="694108" y="2220693"/>
                  <a:pt x="823960" y="2451661"/>
                </a:cubicBezTo>
                <a:lnTo>
                  <a:pt x="835093" y="2469369"/>
                </a:lnTo>
                <a:lnTo>
                  <a:pt x="432981" y="2286149"/>
                </a:lnTo>
                <a:lnTo>
                  <a:pt x="268290" y="2726715"/>
                </a:lnTo>
                <a:lnTo>
                  <a:pt x="181323" y="2550638"/>
                </a:lnTo>
                <a:cubicBezTo>
                  <a:pt x="64565" y="2281403"/>
                  <a:pt x="0" y="1985394"/>
                  <a:pt x="0" y="1674677"/>
                </a:cubicBezTo>
                <a:cubicBezTo>
                  <a:pt x="0" y="1130923"/>
                  <a:pt x="197730" y="632211"/>
                  <a:pt x="526887" y="243207"/>
                </a:cubicBezTo>
                <a:lnTo>
                  <a:pt x="610577" y="153398"/>
                </a:lnTo>
                <a:lnTo>
                  <a:pt x="494553" y="21884"/>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5EBD2406-D80A-A945-A51A-E630E8D4CE8F}"/>
              </a:ext>
            </a:extLst>
          </p:cNvPr>
          <p:cNvSpPr/>
          <p:nvPr/>
        </p:nvSpPr>
        <p:spPr>
          <a:xfrm>
            <a:off x="7659781" y="3131439"/>
            <a:ext cx="824462" cy="1062235"/>
          </a:xfrm>
          <a:custGeom>
            <a:avLst/>
            <a:gdLst>
              <a:gd name="connsiteX0" fmla="*/ 112660 w 824462"/>
              <a:gd name="connsiteY0" fmla="*/ 0 h 1062235"/>
              <a:gd name="connsiteX1" fmla="*/ 733731 w 824462"/>
              <a:gd name="connsiteY1" fmla="*/ 0 h 1062235"/>
              <a:gd name="connsiteX2" fmla="*/ 742673 w 824462"/>
              <a:gd name="connsiteY2" fmla="*/ 172712 h 1062235"/>
              <a:gd name="connsiteX3" fmla="*/ 695796 w 824462"/>
              <a:gd name="connsiteY3" fmla="*/ 626248 h 1062235"/>
              <a:gd name="connsiteX4" fmla="*/ 666372 w 824462"/>
              <a:gd name="connsiteY4" fmla="*/ 737857 h 1062235"/>
              <a:gd name="connsiteX5" fmla="*/ 824462 w 824462"/>
              <a:gd name="connsiteY5" fmla="*/ 843833 h 1062235"/>
              <a:gd name="connsiteX6" fmla="*/ 80579 w 824462"/>
              <a:gd name="connsiteY6" fmla="*/ 1062235 h 1062235"/>
              <a:gd name="connsiteX7" fmla="*/ 0 w 824462"/>
              <a:gd name="connsiteY7" fmla="*/ 291153 h 1062235"/>
              <a:gd name="connsiteX8" fmla="*/ 109550 w 824462"/>
              <a:gd name="connsiteY8" fmla="*/ 364590 h 1062235"/>
              <a:gd name="connsiteX9" fmla="*/ 117406 w 824462"/>
              <a:gd name="connsiteY9" fmla="*/ 298130 h 1062235"/>
              <a:gd name="connsiteX10" fmla="*/ 122325 w 824462"/>
              <a:gd name="connsiteY10" fmla="*/ 172712 h 1062235"/>
              <a:gd name="connsiteX11" fmla="*/ 113615 w 824462"/>
              <a:gd name="connsiteY11" fmla="*/ 6048 h 106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462" h="1062235">
                <a:moveTo>
                  <a:pt x="112660" y="0"/>
                </a:moveTo>
                <a:lnTo>
                  <a:pt x="733731" y="0"/>
                </a:lnTo>
                <a:lnTo>
                  <a:pt x="742673" y="172712"/>
                </a:lnTo>
                <a:cubicBezTo>
                  <a:pt x="742673" y="328071"/>
                  <a:pt x="726532" y="479752"/>
                  <a:pt x="695796" y="626248"/>
                </a:cubicBezTo>
                <a:lnTo>
                  <a:pt x="666372" y="737857"/>
                </a:lnTo>
                <a:lnTo>
                  <a:pt x="824462" y="843833"/>
                </a:lnTo>
                <a:lnTo>
                  <a:pt x="80579" y="1062235"/>
                </a:lnTo>
                <a:lnTo>
                  <a:pt x="0" y="291153"/>
                </a:lnTo>
                <a:lnTo>
                  <a:pt x="109550" y="364590"/>
                </a:lnTo>
                <a:lnTo>
                  <a:pt x="117406" y="298130"/>
                </a:lnTo>
                <a:cubicBezTo>
                  <a:pt x="120666" y="256737"/>
                  <a:pt x="122325" y="214912"/>
                  <a:pt x="122325" y="172712"/>
                </a:cubicBezTo>
                <a:cubicBezTo>
                  <a:pt x="122325" y="116446"/>
                  <a:pt x="119375" y="60846"/>
                  <a:pt x="113615" y="6048"/>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6" name="Freeform 55">
            <a:extLst>
              <a:ext uri="{FF2B5EF4-FFF2-40B4-BE49-F238E27FC236}">
                <a16:creationId xmlns:a16="http://schemas.microsoft.com/office/drawing/2014/main" id="{C9223FAF-8457-0848-94CC-774E072C231A}"/>
              </a:ext>
            </a:extLst>
          </p:cNvPr>
          <p:cNvSpPr/>
          <p:nvPr/>
        </p:nvSpPr>
        <p:spPr>
          <a:xfrm>
            <a:off x="4274128" y="3994156"/>
            <a:ext cx="3771028" cy="1560405"/>
          </a:xfrm>
          <a:custGeom>
            <a:avLst/>
            <a:gdLst>
              <a:gd name="connsiteX0" fmla="*/ 3347729 w 3771028"/>
              <a:gd name="connsiteY0" fmla="*/ 0 h 1560405"/>
              <a:gd name="connsiteX1" fmla="*/ 3342726 w 3771028"/>
              <a:gd name="connsiteY1" fmla="*/ 535126 h 1560405"/>
              <a:gd name="connsiteX2" fmla="*/ 3771028 w 3771028"/>
              <a:gd name="connsiteY2" fmla="*/ 509202 h 1560405"/>
              <a:gd name="connsiteX3" fmla="*/ 3734265 w 3771028"/>
              <a:gd name="connsiteY3" fmla="*/ 568221 h 1560405"/>
              <a:gd name="connsiteX4" fmla="*/ 1820972 w 3771028"/>
              <a:gd name="connsiteY4" fmla="*/ 1560405 h 1560405"/>
              <a:gd name="connsiteX5" fmla="*/ 269560 w 3771028"/>
              <a:gd name="connsiteY5" fmla="*/ 975790 h 1560405"/>
              <a:gd name="connsiteX6" fmla="*/ 170473 w 3771028"/>
              <a:gd name="connsiteY6" fmla="*/ 876815 h 1560405"/>
              <a:gd name="connsiteX7" fmla="*/ 0 w 3771028"/>
              <a:gd name="connsiteY7" fmla="*/ 957779 h 1560405"/>
              <a:gd name="connsiteX8" fmla="*/ 192769 w 3771028"/>
              <a:gd name="connsiteY8" fmla="*/ 206846 h 1560405"/>
              <a:gd name="connsiteX9" fmla="*/ 896587 w 3771028"/>
              <a:gd name="connsiteY9" fmla="*/ 531960 h 1560405"/>
              <a:gd name="connsiteX10" fmla="*/ 775814 w 3771028"/>
              <a:gd name="connsiteY10" fmla="*/ 589319 h 1560405"/>
              <a:gd name="connsiteX11" fmla="*/ 779437 w 3771028"/>
              <a:gd name="connsiteY11" fmla="*/ 592388 h 1560405"/>
              <a:gd name="connsiteX12" fmla="*/ 1820972 w 3771028"/>
              <a:gd name="connsiteY12" fmla="*/ 940057 h 1560405"/>
              <a:gd name="connsiteX13" fmla="*/ 3304365 w 3771028"/>
              <a:gd name="connsiteY13" fmla="*/ 86979 h 156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1028" h="1560405">
                <a:moveTo>
                  <a:pt x="3347729" y="0"/>
                </a:moveTo>
                <a:lnTo>
                  <a:pt x="3342726" y="535126"/>
                </a:lnTo>
                <a:lnTo>
                  <a:pt x="3771028" y="509202"/>
                </a:lnTo>
                <a:lnTo>
                  <a:pt x="3734265" y="568221"/>
                </a:lnTo>
                <a:cubicBezTo>
                  <a:pt x="3319618" y="1166834"/>
                  <a:pt x="2617420" y="1560405"/>
                  <a:pt x="1820972" y="1560405"/>
                </a:cubicBezTo>
                <a:cubicBezTo>
                  <a:pt x="1223637" y="1560405"/>
                  <a:pt x="679317" y="1339022"/>
                  <a:pt x="269560" y="975790"/>
                </a:cubicBezTo>
                <a:lnTo>
                  <a:pt x="170473" y="876815"/>
                </a:lnTo>
                <a:lnTo>
                  <a:pt x="0" y="957779"/>
                </a:lnTo>
                <a:lnTo>
                  <a:pt x="192769" y="206846"/>
                </a:lnTo>
                <a:lnTo>
                  <a:pt x="896587" y="531960"/>
                </a:lnTo>
                <a:lnTo>
                  <a:pt x="775814" y="589319"/>
                </a:lnTo>
                <a:lnTo>
                  <a:pt x="779437" y="592388"/>
                </a:lnTo>
                <a:cubicBezTo>
                  <a:pt x="1066242" y="810168"/>
                  <a:pt x="1427908" y="940057"/>
                  <a:pt x="1820972" y="940057"/>
                </a:cubicBezTo>
                <a:cubicBezTo>
                  <a:pt x="2461521" y="940057"/>
                  <a:pt x="3018689" y="595111"/>
                  <a:pt x="3304365" y="8697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8" name="TextBox 57">
            <a:extLst>
              <a:ext uri="{FF2B5EF4-FFF2-40B4-BE49-F238E27FC236}">
                <a16:creationId xmlns:a16="http://schemas.microsoft.com/office/drawing/2014/main" id="{2EED4297-48A2-ED45-B25C-ACFAB98A721D}"/>
              </a:ext>
            </a:extLst>
          </p:cNvPr>
          <p:cNvSpPr txBox="1"/>
          <p:nvPr/>
        </p:nvSpPr>
        <p:spPr>
          <a:xfrm>
            <a:off x="4975089" y="943274"/>
            <a:ext cx="3283528" cy="646331"/>
          </a:xfrm>
          <a:prstGeom prst="rect">
            <a:avLst/>
          </a:prstGeom>
          <a:noFill/>
        </p:spPr>
        <p:txBody>
          <a:bodyPr wrap="none" rtlCol="0">
            <a:spAutoFit/>
          </a:bodyPr>
          <a:lstStyle/>
          <a:p>
            <a:r>
              <a:rPr lang="en-US" sz="3600" b="1" dirty="0">
                <a:solidFill>
                  <a:schemeClr val="tx1">
                    <a:lumMod val="50000"/>
                    <a:lumOff val="50000"/>
                  </a:schemeClr>
                </a:solidFill>
              </a:rPr>
              <a:t>Particulate yield</a:t>
            </a:r>
          </a:p>
        </p:txBody>
      </p:sp>
      <p:sp>
        <p:nvSpPr>
          <p:cNvPr id="80" name="Donut 79">
            <a:extLst>
              <a:ext uri="{FF2B5EF4-FFF2-40B4-BE49-F238E27FC236}">
                <a16:creationId xmlns:a16="http://schemas.microsoft.com/office/drawing/2014/main" id="{99686E01-8E32-5441-BEC8-511A2DDCA0A3}"/>
              </a:ext>
            </a:extLst>
          </p:cNvPr>
          <p:cNvSpPr/>
          <p:nvPr/>
        </p:nvSpPr>
        <p:spPr>
          <a:xfrm>
            <a:off x="9867605" y="105441"/>
            <a:ext cx="967666" cy="939639"/>
          </a:xfrm>
          <a:prstGeom prst="donut">
            <a:avLst>
              <a:gd name="adj" fmla="val 795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A picture containing shape&#10;&#10;Description automatically generated">
            <a:extLst>
              <a:ext uri="{FF2B5EF4-FFF2-40B4-BE49-F238E27FC236}">
                <a16:creationId xmlns:a16="http://schemas.microsoft.com/office/drawing/2014/main" id="{E1DBA831-7DEE-4B13-B5EE-852061A7D09F}"/>
              </a:ext>
            </a:extLst>
          </p:cNvPr>
          <p:cNvPicPr>
            <a:picLocks noChangeAspect="1"/>
          </p:cNvPicPr>
          <p:nvPr/>
        </p:nvPicPr>
        <p:blipFill>
          <a:blip r:embed="rId2"/>
          <a:stretch>
            <a:fillRect/>
          </a:stretch>
        </p:blipFill>
        <p:spPr>
          <a:xfrm>
            <a:off x="3163269" y="2155688"/>
            <a:ext cx="2076736" cy="1634418"/>
          </a:xfrm>
          <a:prstGeom prst="rect">
            <a:avLst/>
          </a:prstGeom>
        </p:spPr>
      </p:pic>
      <p:pic>
        <p:nvPicPr>
          <p:cNvPr id="14" name="Picture 13" descr="Shape, arrow&#10;&#10;Description automatically generated">
            <a:extLst>
              <a:ext uri="{FF2B5EF4-FFF2-40B4-BE49-F238E27FC236}">
                <a16:creationId xmlns:a16="http://schemas.microsoft.com/office/drawing/2014/main" id="{F18C3B4B-4DD4-41A7-9895-E7529B9F1E65}"/>
              </a:ext>
            </a:extLst>
          </p:cNvPr>
          <p:cNvPicPr>
            <a:picLocks noChangeAspect="1"/>
          </p:cNvPicPr>
          <p:nvPr/>
        </p:nvPicPr>
        <p:blipFill>
          <a:blip r:embed="rId3"/>
          <a:stretch>
            <a:fillRect/>
          </a:stretch>
        </p:blipFill>
        <p:spPr>
          <a:xfrm>
            <a:off x="4894583" y="4356189"/>
            <a:ext cx="2209851" cy="1415954"/>
          </a:xfrm>
          <a:prstGeom prst="rect">
            <a:avLst/>
          </a:prstGeom>
        </p:spPr>
      </p:pic>
      <p:pic>
        <p:nvPicPr>
          <p:cNvPr id="18" name="Picture 17" descr="Icon&#10;&#10;Description automatically generated with medium confidence">
            <a:extLst>
              <a:ext uri="{FF2B5EF4-FFF2-40B4-BE49-F238E27FC236}">
                <a16:creationId xmlns:a16="http://schemas.microsoft.com/office/drawing/2014/main" id="{9912D99C-C904-426A-B587-A7501D864D8C}"/>
              </a:ext>
            </a:extLst>
          </p:cNvPr>
          <p:cNvPicPr>
            <a:picLocks noChangeAspect="1"/>
          </p:cNvPicPr>
          <p:nvPr/>
        </p:nvPicPr>
        <p:blipFill>
          <a:blip r:embed="rId4"/>
          <a:stretch>
            <a:fillRect/>
          </a:stretch>
        </p:blipFill>
        <p:spPr>
          <a:xfrm>
            <a:off x="9944246" y="226084"/>
            <a:ext cx="855480" cy="698351"/>
          </a:xfrm>
          <a:prstGeom prst="rect">
            <a:avLst/>
          </a:prstGeom>
        </p:spPr>
      </p:pic>
      <p:pic>
        <p:nvPicPr>
          <p:cNvPr id="22" name="Picture 21" descr="Logo&#10;&#10;Description automatically generated with medium confidence">
            <a:extLst>
              <a:ext uri="{FF2B5EF4-FFF2-40B4-BE49-F238E27FC236}">
                <a16:creationId xmlns:a16="http://schemas.microsoft.com/office/drawing/2014/main" id="{D0AA26A4-BAC3-4B15-A912-94CA7822BB00}"/>
              </a:ext>
            </a:extLst>
          </p:cNvPr>
          <p:cNvPicPr>
            <a:picLocks noChangeAspect="1"/>
          </p:cNvPicPr>
          <p:nvPr/>
        </p:nvPicPr>
        <p:blipFill>
          <a:blip r:embed="rId5"/>
          <a:stretch>
            <a:fillRect/>
          </a:stretch>
        </p:blipFill>
        <p:spPr>
          <a:xfrm>
            <a:off x="7533040" y="1358413"/>
            <a:ext cx="1451154" cy="1634418"/>
          </a:xfrm>
          <a:prstGeom prst="rect">
            <a:avLst/>
          </a:prstGeom>
        </p:spPr>
      </p:pic>
    </p:spTree>
    <p:extLst>
      <p:ext uri="{BB962C8B-B14F-4D97-AF65-F5344CB8AC3E}">
        <p14:creationId xmlns:p14="http://schemas.microsoft.com/office/powerpoint/2010/main" val="2698865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3D86C647-63AB-B742-B28E-900FF586CB10}"/>
              </a:ext>
            </a:extLst>
          </p:cNvPr>
          <p:cNvSpPr/>
          <p:nvPr/>
        </p:nvSpPr>
        <p:spPr>
          <a:xfrm>
            <a:off x="8573703" y="3302071"/>
            <a:ext cx="2933700" cy="369332"/>
          </a:xfrm>
          <a:prstGeom prst="rect">
            <a:avLst/>
          </a:prstGeom>
        </p:spPr>
        <p:txBody>
          <a:bodyPr wrap="square">
            <a:spAutoFit/>
          </a:bodyPr>
          <a:lstStyle/>
          <a:p>
            <a:r>
              <a:rPr lang="en-US" dirty="0">
                <a:solidFill>
                  <a:schemeClr val="tx1">
                    <a:lumMod val="65000"/>
                    <a:lumOff val="35000"/>
                  </a:schemeClr>
                </a:solidFill>
              </a:rPr>
              <a:t>Bywater-Reyes et al., 2017</a:t>
            </a:r>
          </a:p>
        </p:txBody>
      </p:sp>
      <p:sp>
        <p:nvSpPr>
          <p:cNvPr id="68" name="Rectangle 67">
            <a:extLst>
              <a:ext uri="{FF2B5EF4-FFF2-40B4-BE49-F238E27FC236}">
                <a16:creationId xmlns:a16="http://schemas.microsoft.com/office/drawing/2014/main" id="{1DA8BAE6-B0C4-A149-A47D-A18AF017F815}"/>
              </a:ext>
            </a:extLst>
          </p:cNvPr>
          <p:cNvSpPr/>
          <p:nvPr/>
        </p:nvSpPr>
        <p:spPr>
          <a:xfrm>
            <a:off x="4833475" y="5897192"/>
            <a:ext cx="2933700" cy="369332"/>
          </a:xfrm>
          <a:prstGeom prst="rect">
            <a:avLst/>
          </a:prstGeom>
        </p:spPr>
        <p:txBody>
          <a:bodyPr wrap="square">
            <a:spAutoFit/>
          </a:bodyPr>
          <a:lstStyle/>
          <a:p>
            <a:r>
              <a:rPr lang="en-US" dirty="0">
                <a:solidFill>
                  <a:schemeClr val="tx1">
                    <a:lumMod val="65000"/>
                    <a:lumOff val="35000"/>
                  </a:schemeClr>
                </a:solidFill>
              </a:rPr>
              <a:t>Bywater-Reyes et al., 2020</a:t>
            </a:r>
          </a:p>
        </p:txBody>
      </p:sp>
      <p:sp>
        <p:nvSpPr>
          <p:cNvPr id="69" name="Rectangle 68">
            <a:extLst>
              <a:ext uri="{FF2B5EF4-FFF2-40B4-BE49-F238E27FC236}">
                <a16:creationId xmlns:a16="http://schemas.microsoft.com/office/drawing/2014/main" id="{EF38E6DE-823C-6B44-9246-49DD83D836E7}"/>
              </a:ext>
            </a:extLst>
          </p:cNvPr>
          <p:cNvSpPr/>
          <p:nvPr/>
        </p:nvSpPr>
        <p:spPr>
          <a:xfrm>
            <a:off x="9525000" y="1045080"/>
            <a:ext cx="2667000" cy="954107"/>
          </a:xfrm>
          <a:prstGeom prst="rect">
            <a:avLst/>
          </a:prstGeom>
        </p:spPr>
        <p:txBody>
          <a:bodyPr wrap="square">
            <a:spAutoFit/>
          </a:bodyPr>
          <a:lstStyle/>
          <a:p>
            <a:r>
              <a:rPr lang="en-US" sz="1400" dirty="0">
                <a:solidFill>
                  <a:schemeClr val="tx1">
                    <a:lumMod val="65000"/>
                    <a:lumOff val="35000"/>
                  </a:schemeClr>
                </a:solidFill>
              </a:rPr>
              <a:t>Disturbances as  </a:t>
            </a:r>
            <a:r>
              <a:rPr lang="en-US" sz="1400" b="1" dirty="0">
                <a:solidFill>
                  <a:srgbClr val="C00000"/>
                </a:solidFill>
              </a:rPr>
              <a:t>outliers </a:t>
            </a:r>
          </a:p>
          <a:p>
            <a:r>
              <a:rPr lang="en-US" sz="1400" dirty="0">
                <a:solidFill>
                  <a:schemeClr val="tx1">
                    <a:lumMod val="65000"/>
                    <a:lumOff val="35000"/>
                  </a:schemeClr>
                </a:solidFill>
              </a:rPr>
              <a:t>It’s difficult to find proxies for them beyond the response variables. </a:t>
            </a:r>
          </a:p>
        </p:txBody>
      </p:sp>
      <p:pic>
        <p:nvPicPr>
          <p:cNvPr id="7" name="Picture 6" descr="Icon&#10;&#10;Description automatically generated with medium confidence">
            <a:extLst>
              <a:ext uri="{FF2B5EF4-FFF2-40B4-BE49-F238E27FC236}">
                <a16:creationId xmlns:a16="http://schemas.microsoft.com/office/drawing/2014/main" id="{CF7838DA-FC29-4EC2-9BC9-5841E02E3ADF}"/>
              </a:ext>
            </a:extLst>
          </p:cNvPr>
          <p:cNvPicPr>
            <a:picLocks noChangeAspect="1"/>
          </p:cNvPicPr>
          <p:nvPr/>
        </p:nvPicPr>
        <p:blipFill>
          <a:blip r:embed="rId2"/>
          <a:stretch>
            <a:fillRect/>
          </a:stretch>
        </p:blipFill>
        <p:spPr>
          <a:xfrm>
            <a:off x="10118138" y="226030"/>
            <a:ext cx="830309" cy="677803"/>
          </a:xfrm>
          <a:prstGeom prst="rect">
            <a:avLst/>
          </a:prstGeom>
        </p:spPr>
      </p:pic>
      <p:sp>
        <p:nvSpPr>
          <p:cNvPr id="16" name="Donut 79">
            <a:extLst>
              <a:ext uri="{FF2B5EF4-FFF2-40B4-BE49-F238E27FC236}">
                <a16:creationId xmlns:a16="http://schemas.microsoft.com/office/drawing/2014/main" id="{E2BC8287-AFC1-4182-98A4-5356D1557B5B}"/>
              </a:ext>
            </a:extLst>
          </p:cNvPr>
          <p:cNvSpPr/>
          <p:nvPr/>
        </p:nvSpPr>
        <p:spPr>
          <a:xfrm>
            <a:off x="10040553" y="83183"/>
            <a:ext cx="967666" cy="939639"/>
          </a:xfrm>
          <a:prstGeom prst="donut">
            <a:avLst>
              <a:gd name="adj" fmla="val 795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7889D923-7E03-49A1-860B-A6A40A1F6C7F}"/>
              </a:ext>
            </a:extLst>
          </p:cNvPr>
          <p:cNvSpPr txBox="1"/>
          <p:nvPr/>
        </p:nvSpPr>
        <p:spPr>
          <a:xfrm>
            <a:off x="5045286" y="1198967"/>
            <a:ext cx="3283528" cy="646331"/>
          </a:xfrm>
          <a:prstGeom prst="rect">
            <a:avLst/>
          </a:prstGeom>
          <a:noFill/>
        </p:spPr>
        <p:txBody>
          <a:bodyPr wrap="none" rtlCol="0">
            <a:spAutoFit/>
          </a:bodyPr>
          <a:lstStyle/>
          <a:p>
            <a:r>
              <a:rPr lang="en-US" sz="3600" b="1" dirty="0">
                <a:solidFill>
                  <a:schemeClr val="tx1">
                    <a:lumMod val="50000"/>
                    <a:lumOff val="50000"/>
                  </a:schemeClr>
                </a:solidFill>
              </a:rPr>
              <a:t>Particulate yield</a:t>
            </a:r>
          </a:p>
        </p:txBody>
      </p:sp>
      <p:pic>
        <p:nvPicPr>
          <p:cNvPr id="11" name="Picture 10" descr="Icon&#10;&#10;Description automatically generated">
            <a:extLst>
              <a:ext uri="{FF2B5EF4-FFF2-40B4-BE49-F238E27FC236}">
                <a16:creationId xmlns:a16="http://schemas.microsoft.com/office/drawing/2014/main" id="{DF7BED37-614D-4FF1-9C75-5C1CAAD2C03C}"/>
              </a:ext>
            </a:extLst>
          </p:cNvPr>
          <p:cNvPicPr>
            <a:picLocks noChangeAspect="1"/>
          </p:cNvPicPr>
          <p:nvPr/>
        </p:nvPicPr>
        <p:blipFill>
          <a:blip r:embed="rId3"/>
          <a:stretch>
            <a:fillRect/>
          </a:stretch>
        </p:blipFill>
        <p:spPr>
          <a:xfrm>
            <a:off x="3236190" y="1483305"/>
            <a:ext cx="5822185" cy="4413887"/>
          </a:xfrm>
          <a:prstGeom prst="rect">
            <a:avLst/>
          </a:prstGeom>
        </p:spPr>
      </p:pic>
    </p:spTree>
    <p:extLst>
      <p:ext uri="{BB962C8B-B14F-4D97-AF65-F5344CB8AC3E}">
        <p14:creationId xmlns:p14="http://schemas.microsoft.com/office/powerpoint/2010/main" val="1535781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3D86C647-63AB-B742-B28E-900FF586CB10}"/>
              </a:ext>
            </a:extLst>
          </p:cNvPr>
          <p:cNvSpPr/>
          <p:nvPr/>
        </p:nvSpPr>
        <p:spPr>
          <a:xfrm>
            <a:off x="8500237" y="3334993"/>
            <a:ext cx="2933700" cy="369332"/>
          </a:xfrm>
          <a:prstGeom prst="rect">
            <a:avLst/>
          </a:prstGeom>
        </p:spPr>
        <p:txBody>
          <a:bodyPr wrap="square">
            <a:spAutoFit/>
          </a:bodyPr>
          <a:lstStyle/>
          <a:p>
            <a:r>
              <a:rPr lang="en-US" dirty="0">
                <a:solidFill>
                  <a:schemeClr val="tx1">
                    <a:lumMod val="65000"/>
                    <a:lumOff val="35000"/>
                  </a:schemeClr>
                </a:solidFill>
              </a:rPr>
              <a:t>Bywater-Reyes et al., 2017</a:t>
            </a:r>
          </a:p>
        </p:txBody>
      </p:sp>
      <p:sp>
        <p:nvSpPr>
          <p:cNvPr id="68" name="Rectangle 67">
            <a:extLst>
              <a:ext uri="{FF2B5EF4-FFF2-40B4-BE49-F238E27FC236}">
                <a16:creationId xmlns:a16="http://schemas.microsoft.com/office/drawing/2014/main" id="{1DA8BAE6-B0C4-A149-A47D-A18AF017F815}"/>
              </a:ext>
            </a:extLst>
          </p:cNvPr>
          <p:cNvSpPr/>
          <p:nvPr/>
        </p:nvSpPr>
        <p:spPr>
          <a:xfrm>
            <a:off x="4629149" y="6081858"/>
            <a:ext cx="2933700" cy="369332"/>
          </a:xfrm>
          <a:prstGeom prst="rect">
            <a:avLst/>
          </a:prstGeom>
        </p:spPr>
        <p:txBody>
          <a:bodyPr wrap="square">
            <a:spAutoFit/>
          </a:bodyPr>
          <a:lstStyle/>
          <a:p>
            <a:r>
              <a:rPr lang="en-US" dirty="0">
                <a:solidFill>
                  <a:schemeClr val="tx1">
                    <a:lumMod val="65000"/>
                    <a:lumOff val="35000"/>
                  </a:schemeClr>
                </a:solidFill>
              </a:rPr>
              <a:t>Bywater-Reyes et al., 2020</a:t>
            </a:r>
          </a:p>
        </p:txBody>
      </p:sp>
      <p:sp>
        <p:nvSpPr>
          <p:cNvPr id="17" name="TextBox 16">
            <a:extLst>
              <a:ext uri="{FF2B5EF4-FFF2-40B4-BE49-F238E27FC236}">
                <a16:creationId xmlns:a16="http://schemas.microsoft.com/office/drawing/2014/main" id="{7889D923-7E03-49A1-860B-A6A40A1F6C7F}"/>
              </a:ext>
            </a:extLst>
          </p:cNvPr>
          <p:cNvSpPr txBox="1"/>
          <p:nvPr/>
        </p:nvSpPr>
        <p:spPr>
          <a:xfrm>
            <a:off x="4942546" y="911294"/>
            <a:ext cx="3823291" cy="1200329"/>
          </a:xfrm>
          <a:prstGeom prst="rect">
            <a:avLst/>
          </a:prstGeom>
          <a:noFill/>
        </p:spPr>
        <p:txBody>
          <a:bodyPr wrap="none" rtlCol="0">
            <a:spAutoFit/>
          </a:bodyPr>
          <a:lstStyle/>
          <a:p>
            <a:r>
              <a:rPr lang="en-US" sz="3600" b="1" dirty="0">
                <a:solidFill>
                  <a:schemeClr val="tx1">
                    <a:lumMod val="50000"/>
                    <a:lumOff val="50000"/>
                  </a:schemeClr>
                </a:solidFill>
              </a:rPr>
              <a:t>Particulate </a:t>
            </a:r>
            <a:r>
              <a:rPr lang="en-US" sz="3600" b="1" dirty="0">
                <a:solidFill>
                  <a:srgbClr val="00B050"/>
                </a:solidFill>
              </a:rPr>
              <a:t>Organic</a:t>
            </a:r>
          </a:p>
          <a:p>
            <a:r>
              <a:rPr lang="en-US" sz="3600" b="1" dirty="0">
                <a:solidFill>
                  <a:srgbClr val="00B050"/>
                </a:solidFill>
              </a:rPr>
              <a:t>Carbon</a:t>
            </a:r>
            <a:r>
              <a:rPr lang="en-US" sz="3600" b="1" dirty="0">
                <a:solidFill>
                  <a:schemeClr val="tx1">
                    <a:lumMod val="50000"/>
                    <a:lumOff val="50000"/>
                  </a:schemeClr>
                </a:solidFill>
              </a:rPr>
              <a:t> yield</a:t>
            </a:r>
          </a:p>
        </p:txBody>
      </p:sp>
      <p:pic>
        <p:nvPicPr>
          <p:cNvPr id="3" name="Picture 2" descr="Logo&#10;&#10;Description automatically generated">
            <a:extLst>
              <a:ext uri="{FF2B5EF4-FFF2-40B4-BE49-F238E27FC236}">
                <a16:creationId xmlns:a16="http://schemas.microsoft.com/office/drawing/2014/main" id="{D2561A7F-421E-469D-A858-934A70A18D42}"/>
              </a:ext>
            </a:extLst>
          </p:cNvPr>
          <p:cNvPicPr>
            <a:picLocks noChangeAspect="1"/>
          </p:cNvPicPr>
          <p:nvPr/>
        </p:nvPicPr>
        <p:blipFill>
          <a:blip r:embed="rId2"/>
          <a:stretch>
            <a:fillRect/>
          </a:stretch>
        </p:blipFill>
        <p:spPr>
          <a:xfrm>
            <a:off x="8766021" y="1062840"/>
            <a:ext cx="975034" cy="795946"/>
          </a:xfrm>
          <a:prstGeom prst="rect">
            <a:avLst/>
          </a:prstGeom>
        </p:spPr>
      </p:pic>
      <p:pic>
        <p:nvPicPr>
          <p:cNvPr id="9" name="Picture 8" descr="Icon&#10;&#10;Description automatically generated">
            <a:extLst>
              <a:ext uri="{FF2B5EF4-FFF2-40B4-BE49-F238E27FC236}">
                <a16:creationId xmlns:a16="http://schemas.microsoft.com/office/drawing/2014/main" id="{B0437F30-A3CC-4500-B113-9F6B662786DC}"/>
              </a:ext>
            </a:extLst>
          </p:cNvPr>
          <p:cNvPicPr>
            <a:picLocks noChangeAspect="1"/>
          </p:cNvPicPr>
          <p:nvPr/>
        </p:nvPicPr>
        <p:blipFill>
          <a:blip r:embed="rId3"/>
          <a:stretch>
            <a:fillRect/>
          </a:stretch>
        </p:blipFill>
        <p:spPr>
          <a:xfrm>
            <a:off x="3168278" y="1642758"/>
            <a:ext cx="5855443" cy="4439100"/>
          </a:xfrm>
          <a:prstGeom prst="rect">
            <a:avLst/>
          </a:prstGeom>
        </p:spPr>
      </p:pic>
    </p:spTree>
    <p:extLst>
      <p:ext uri="{BB962C8B-B14F-4D97-AF65-F5344CB8AC3E}">
        <p14:creationId xmlns:p14="http://schemas.microsoft.com/office/powerpoint/2010/main" val="1314232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EBDFC7A9-94BD-9244-B66F-046735B07339}"/>
              </a:ext>
            </a:extLst>
          </p:cNvPr>
          <p:cNvSpPr/>
          <p:nvPr/>
        </p:nvSpPr>
        <p:spPr>
          <a:xfrm>
            <a:off x="4210486" y="4096336"/>
            <a:ext cx="3771028" cy="1560405"/>
          </a:xfrm>
          <a:custGeom>
            <a:avLst/>
            <a:gdLst>
              <a:gd name="connsiteX0" fmla="*/ 3347729 w 3771028"/>
              <a:gd name="connsiteY0" fmla="*/ 0 h 1560405"/>
              <a:gd name="connsiteX1" fmla="*/ 3342726 w 3771028"/>
              <a:gd name="connsiteY1" fmla="*/ 535126 h 1560405"/>
              <a:gd name="connsiteX2" fmla="*/ 3771028 w 3771028"/>
              <a:gd name="connsiteY2" fmla="*/ 509202 h 1560405"/>
              <a:gd name="connsiteX3" fmla="*/ 3734265 w 3771028"/>
              <a:gd name="connsiteY3" fmla="*/ 568221 h 1560405"/>
              <a:gd name="connsiteX4" fmla="*/ 1820972 w 3771028"/>
              <a:gd name="connsiteY4" fmla="*/ 1560405 h 1560405"/>
              <a:gd name="connsiteX5" fmla="*/ 269560 w 3771028"/>
              <a:gd name="connsiteY5" fmla="*/ 975790 h 1560405"/>
              <a:gd name="connsiteX6" fmla="*/ 170473 w 3771028"/>
              <a:gd name="connsiteY6" fmla="*/ 876815 h 1560405"/>
              <a:gd name="connsiteX7" fmla="*/ 0 w 3771028"/>
              <a:gd name="connsiteY7" fmla="*/ 957779 h 1560405"/>
              <a:gd name="connsiteX8" fmla="*/ 192769 w 3771028"/>
              <a:gd name="connsiteY8" fmla="*/ 206846 h 1560405"/>
              <a:gd name="connsiteX9" fmla="*/ 896587 w 3771028"/>
              <a:gd name="connsiteY9" fmla="*/ 531960 h 1560405"/>
              <a:gd name="connsiteX10" fmla="*/ 775814 w 3771028"/>
              <a:gd name="connsiteY10" fmla="*/ 589319 h 1560405"/>
              <a:gd name="connsiteX11" fmla="*/ 779437 w 3771028"/>
              <a:gd name="connsiteY11" fmla="*/ 592388 h 1560405"/>
              <a:gd name="connsiteX12" fmla="*/ 1820972 w 3771028"/>
              <a:gd name="connsiteY12" fmla="*/ 940057 h 1560405"/>
              <a:gd name="connsiteX13" fmla="*/ 3304365 w 3771028"/>
              <a:gd name="connsiteY13" fmla="*/ 86979 h 156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1028" h="1560405">
                <a:moveTo>
                  <a:pt x="3347729" y="0"/>
                </a:moveTo>
                <a:lnTo>
                  <a:pt x="3342726" y="535126"/>
                </a:lnTo>
                <a:lnTo>
                  <a:pt x="3771028" y="509202"/>
                </a:lnTo>
                <a:lnTo>
                  <a:pt x="3734265" y="568221"/>
                </a:lnTo>
                <a:cubicBezTo>
                  <a:pt x="3319618" y="1166834"/>
                  <a:pt x="2617420" y="1560405"/>
                  <a:pt x="1820972" y="1560405"/>
                </a:cubicBezTo>
                <a:cubicBezTo>
                  <a:pt x="1223637" y="1560405"/>
                  <a:pt x="679317" y="1339022"/>
                  <a:pt x="269560" y="975790"/>
                </a:cubicBezTo>
                <a:lnTo>
                  <a:pt x="170473" y="876815"/>
                </a:lnTo>
                <a:lnTo>
                  <a:pt x="0" y="957779"/>
                </a:lnTo>
                <a:lnTo>
                  <a:pt x="192769" y="206846"/>
                </a:lnTo>
                <a:lnTo>
                  <a:pt x="896587" y="531960"/>
                </a:lnTo>
                <a:lnTo>
                  <a:pt x="775814" y="589319"/>
                </a:lnTo>
                <a:lnTo>
                  <a:pt x="779437" y="592388"/>
                </a:lnTo>
                <a:cubicBezTo>
                  <a:pt x="1066242" y="810168"/>
                  <a:pt x="1427908" y="940057"/>
                  <a:pt x="1820972" y="940057"/>
                </a:cubicBezTo>
                <a:cubicBezTo>
                  <a:pt x="2461521" y="940057"/>
                  <a:pt x="3018689" y="595111"/>
                  <a:pt x="3304365" y="86979"/>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7" name="Freeform 36">
            <a:extLst>
              <a:ext uri="{FF2B5EF4-FFF2-40B4-BE49-F238E27FC236}">
                <a16:creationId xmlns:a16="http://schemas.microsoft.com/office/drawing/2014/main" id="{D954BFD9-984E-1D45-9DB4-425D2272ACAA}"/>
              </a:ext>
            </a:extLst>
          </p:cNvPr>
          <p:cNvSpPr/>
          <p:nvPr/>
        </p:nvSpPr>
        <p:spPr>
          <a:xfrm>
            <a:off x="3762347" y="1692974"/>
            <a:ext cx="1269525" cy="2726715"/>
          </a:xfrm>
          <a:custGeom>
            <a:avLst/>
            <a:gdLst>
              <a:gd name="connsiteX0" fmla="*/ 1269525 w 1269525"/>
              <a:gd name="connsiteY0" fmla="*/ 0 h 2726715"/>
              <a:gd name="connsiteX1" fmla="*/ 1151202 w 1269525"/>
              <a:gd name="connsiteY1" fmla="*/ 766198 h 2726715"/>
              <a:gd name="connsiteX2" fmla="*/ 1022273 w 1269525"/>
              <a:gd name="connsiteY2" fmla="*/ 620057 h 2726715"/>
              <a:gd name="connsiteX3" fmla="*/ 1005578 w 1269525"/>
              <a:gd name="connsiteY3" fmla="*/ 637806 h 2726715"/>
              <a:gd name="connsiteX4" fmla="*/ 620348 w 1269525"/>
              <a:gd name="connsiteY4" fmla="*/ 1674677 h 2726715"/>
              <a:gd name="connsiteX5" fmla="*/ 823960 w 1269525"/>
              <a:gd name="connsiteY5" fmla="*/ 2451661 h 2726715"/>
              <a:gd name="connsiteX6" fmla="*/ 835093 w 1269525"/>
              <a:gd name="connsiteY6" fmla="*/ 2469369 h 2726715"/>
              <a:gd name="connsiteX7" fmla="*/ 432981 w 1269525"/>
              <a:gd name="connsiteY7" fmla="*/ 2286149 h 2726715"/>
              <a:gd name="connsiteX8" fmla="*/ 268290 w 1269525"/>
              <a:gd name="connsiteY8" fmla="*/ 2726715 h 2726715"/>
              <a:gd name="connsiteX9" fmla="*/ 181323 w 1269525"/>
              <a:gd name="connsiteY9" fmla="*/ 2550638 h 2726715"/>
              <a:gd name="connsiteX10" fmla="*/ 0 w 1269525"/>
              <a:gd name="connsiteY10" fmla="*/ 1674677 h 2726715"/>
              <a:gd name="connsiteX11" fmla="*/ 526887 w 1269525"/>
              <a:gd name="connsiteY11" fmla="*/ 243207 h 2726715"/>
              <a:gd name="connsiteX12" fmla="*/ 610577 w 1269525"/>
              <a:gd name="connsiteY12" fmla="*/ 153398 h 2726715"/>
              <a:gd name="connsiteX13" fmla="*/ 494553 w 1269525"/>
              <a:gd name="connsiteY13" fmla="*/ 21884 h 27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525" h="2726715">
                <a:moveTo>
                  <a:pt x="1269525" y="0"/>
                </a:moveTo>
                <a:lnTo>
                  <a:pt x="1151202" y="766198"/>
                </a:lnTo>
                <a:lnTo>
                  <a:pt x="1022273" y="620057"/>
                </a:lnTo>
                <a:lnTo>
                  <a:pt x="1005578" y="637806"/>
                </a:lnTo>
                <a:cubicBezTo>
                  <a:pt x="764917" y="919577"/>
                  <a:pt x="620348" y="1280814"/>
                  <a:pt x="620348" y="1674677"/>
                </a:cubicBezTo>
                <a:cubicBezTo>
                  <a:pt x="620348" y="1956008"/>
                  <a:pt x="694108" y="2220693"/>
                  <a:pt x="823960" y="2451661"/>
                </a:cubicBezTo>
                <a:lnTo>
                  <a:pt x="835093" y="2469369"/>
                </a:lnTo>
                <a:lnTo>
                  <a:pt x="432981" y="2286149"/>
                </a:lnTo>
                <a:lnTo>
                  <a:pt x="268290" y="2726715"/>
                </a:lnTo>
                <a:lnTo>
                  <a:pt x="181323" y="2550638"/>
                </a:lnTo>
                <a:cubicBezTo>
                  <a:pt x="64565" y="2281403"/>
                  <a:pt x="0" y="1985394"/>
                  <a:pt x="0" y="1674677"/>
                </a:cubicBezTo>
                <a:cubicBezTo>
                  <a:pt x="0" y="1130923"/>
                  <a:pt x="197730" y="632211"/>
                  <a:pt x="526887" y="243207"/>
                </a:cubicBezTo>
                <a:lnTo>
                  <a:pt x="610577" y="153398"/>
                </a:lnTo>
                <a:lnTo>
                  <a:pt x="494553" y="21884"/>
                </a:lnTo>
                <a:close/>
              </a:path>
            </a:pathLst>
          </a:cu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5EBD2406-D80A-A945-A51A-E630E8D4CE8F}"/>
              </a:ext>
            </a:extLst>
          </p:cNvPr>
          <p:cNvSpPr/>
          <p:nvPr/>
        </p:nvSpPr>
        <p:spPr>
          <a:xfrm>
            <a:off x="7634381" y="3194939"/>
            <a:ext cx="824462" cy="1062235"/>
          </a:xfrm>
          <a:custGeom>
            <a:avLst/>
            <a:gdLst>
              <a:gd name="connsiteX0" fmla="*/ 112660 w 824462"/>
              <a:gd name="connsiteY0" fmla="*/ 0 h 1062235"/>
              <a:gd name="connsiteX1" fmla="*/ 733731 w 824462"/>
              <a:gd name="connsiteY1" fmla="*/ 0 h 1062235"/>
              <a:gd name="connsiteX2" fmla="*/ 742673 w 824462"/>
              <a:gd name="connsiteY2" fmla="*/ 172712 h 1062235"/>
              <a:gd name="connsiteX3" fmla="*/ 695796 w 824462"/>
              <a:gd name="connsiteY3" fmla="*/ 626248 h 1062235"/>
              <a:gd name="connsiteX4" fmla="*/ 666372 w 824462"/>
              <a:gd name="connsiteY4" fmla="*/ 737857 h 1062235"/>
              <a:gd name="connsiteX5" fmla="*/ 824462 w 824462"/>
              <a:gd name="connsiteY5" fmla="*/ 843833 h 1062235"/>
              <a:gd name="connsiteX6" fmla="*/ 80579 w 824462"/>
              <a:gd name="connsiteY6" fmla="*/ 1062235 h 1062235"/>
              <a:gd name="connsiteX7" fmla="*/ 0 w 824462"/>
              <a:gd name="connsiteY7" fmla="*/ 291153 h 1062235"/>
              <a:gd name="connsiteX8" fmla="*/ 109550 w 824462"/>
              <a:gd name="connsiteY8" fmla="*/ 364590 h 1062235"/>
              <a:gd name="connsiteX9" fmla="*/ 117406 w 824462"/>
              <a:gd name="connsiteY9" fmla="*/ 298130 h 1062235"/>
              <a:gd name="connsiteX10" fmla="*/ 122325 w 824462"/>
              <a:gd name="connsiteY10" fmla="*/ 172712 h 1062235"/>
              <a:gd name="connsiteX11" fmla="*/ 113615 w 824462"/>
              <a:gd name="connsiteY11" fmla="*/ 6048 h 106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462" h="1062235">
                <a:moveTo>
                  <a:pt x="112660" y="0"/>
                </a:moveTo>
                <a:lnTo>
                  <a:pt x="733731" y="0"/>
                </a:lnTo>
                <a:lnTo>
                  <a:pt x="742673" y="172712"/>
                </a:lnTo>
                <a:cubicBezTo>
                  <a:pt x="742673" y="328071"/>
                  <a:pt x="726532" y="479752"/>
                  <a:pt x="695796" y="626248"/>
                </a:cubicBezTo>
                <a:lnTo>
                  <a:pt x="666372" y="737857"/>
                </a:lnTo>
                <a:lnTo>
                  <a:pt x="824462" y="843833"/>
                </a:lnTo>
                <a:lnTo>
                  <a:pt x="80579" y="1062235"/>
                </a:lnTo>
                <a:lnTo>
                  <a:pt x="0" y="291153"/>
                </a:lnTo>
                <a:lnTo>
                  <a:pt x="109550" y="364590"/>
                </a:lnTo>
                <a:lnTo>
                  <a:pt x="117406" y="298130"/>
                </a:lnTo>
                <a:cubicBezTo>
                  <a:pt x="120666" y="256737"/>
                  <a:pt x="122325" y="214912"/>
                  <a:pt x="122325" y="172712"/>
                </a:cubicBezTo>
                <a:cubicBezTo>
                  <a:pt x="122325" y="116446"/>
                  <a:pt x="119375" y="60846"/>
                  <a:pt x="113615" y="604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7" name="Picture 6" descr="A picture containing shape&#10;&#10;Description automatically generated">
            <a:extLst>
              <a:ext uri="{FF2B5EF4-FFF2-40B4-BE49-F238E27FC236}">
                <a16:creationId xmlns:a16="http://schemas.microsoft.com/office/drawing/2014/main" id="{4ABCA300-9A46-4CC0-8AC1-7DD43FFEA82E}"/>
              </a:ext>
            </a:extLst>
          </p:cNvPr>
          <p:cNvPicPr>
            <a:picLocks noChangeAspect="1"/>
          </p:cNvPicPr>
          <p:nvPr/>
        </p:nvPicPr>
        <p:blipFill>
          <a:blip r:embed="rId2"/>
          <a:stretch>
            <a:fillRect/>
          </a:stretch>
        </p:blipFill>
        <p:spPr>
          <a:xfrm>
            <a:off x="5143788" y="4440089"/>
            <a:ext cx="1984330" cy="1561693"/>
          </a:xfrm>
          <a:prstGeom prst="rect">
            <a:avLst/>
          </a:prstGeom>
        </p:spPr>
      </p:pic>
      <p:pic>
        <p:nvPicPr>
          <p:cNvPr id="10" name="Picture 9" descr="Shape, arrow&#10;&#10;Description automatically generated">
            <a:extLst>
              <a:ext uri="{FF2B5EF4-FFF2-40B4-BE49-F238E27FC236}">
                <a16:creationId xmlns:a16="http://schemas.microsoft.com/office/drawing/2014/main" id="{DE867018-1997-41A9-B65C-B4E677E1D644}"/>
              </a:ext>
            </a:extLst>
          </p:cNvPr>
          <p:cNvPicPr>
            <a:picLocks noChangeAspect="1"/>
          </p:cNvPicPr>
          <p:nvPr/>
        </p:nvPicPr>
        <p:blipFill>
          <a:blip r:embed="rId3"/>
          <a:stretch>
            <a:fillRect/>
          </a:stretch>
        </p:blipFill>
        <p:spPr>
          <a:xfrm>
            <a:off x="7160130" y="1952488"/>
            <a:ext cx="1892316" cy="1212495"/>
          </a:xfrm>
          <a:prstGeom prst="rect">
            <a:avLst/>
          </a:prstGeom>
        </p:spPr>
      </p:pic>
      <p:pic>
        <p:nvPicPr>
          <p:cNvPr id="3" name="Picture 2" descr="Logo, company name&#10;&#10;Description automatically generated">
            <a:extLst>
              <a:ext uri="{FF2B5EF4-FFF2-40B4-BE49-F238E27FC236}">
                <a16:creationId xmlns:a16="http://schemas.microsoft.com/office/drawing/2014/main" id="{D878F366-5697-F34E-8A43-0EBBA3D1A75F}"/>
              </a:ext>
            </a:extLst>
          </p:cNvPr>
          <p:cNvPicPr>
            <a:picLocks noChangeAspect="1"/>
          </p:cNvPicPr>
          <p:nvPr/>
        </p:nvPicPr>
        <p:blipFill>
          <a:blip r:embed="rId4"/>
          <a:stretch>
            <a:fillRect/>
          </a:stretch>
        </p:blipFill>
        <p:spPr>
          <a:xfrm>
            <a:off x="3459997" y="2374521"/>
            <a:ext cx="1425821" cy="1165529"/>
          </a:xfrm>
          <a:prstGeom prst="rect">
            <a:avLst/>
          </a:prstGeom>
        </p:spPr>
      </p:pic>
    </p:spTree>
    <p:extLst>
      <p:ext uri="{BB962C8B-B14F-4D97-AF65-F5344CB8AC3E}">
        <p14:creationId xmlns:p14="http://schemas.microsoft.com/office/powerpoint/2010/main" val="2233876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Icon for land use history depicting pine trees including one cut and lying on the ground">
            <a:extLst>
              <a:ext uri="{FF2B5EF4-FFF2-40B4-BE49-F238E27FC236}">
                <a16:creationId xmlns:a16="http://schemas.microsoft.com/office/drawing/2014/main" id="{5BA5F5B0-2569-45FA-A740-1091CB8E9DDF}"/>
              </a:ext>
            </a:extLst>
          </p:cNvPr>
          <p:cNvGrpSpPr/>
          <p:nvPr/>
        </p:nvGrpSpPr>
        <p:grpSpPr>
          <a:xfrm>
            <a:off x="3076984" y="806882"/>
            <a:ext cx="6877143" cy="6894290"/>
            <a:chOff x="3076984" y="806882"/>
            <a:chExt cx="6877143" cy="6894290"/>
          </a:xfrm>
        </p:grpSpPr>
        <p:sp>
          <p:nvSpPr>
            <p:cNvPr id="2" name="Pie 1" descr="Icon for land use history including pine trees and a logged tree on the ground">
              <a:extLst>
                <a:ext uri="{FF2B5EF4-FFF2-40B4-BE49-F238E27FC236}">
                  <a16:creationId xmlns:a16="http://schemas.microsoft.com/office/drawing/2014/main" id="{FF64A419-62CB-694B-8C8C-60974EA83D4D}"/>
                </a:ext>
              </a:extLst>
            </p:cNvPr>
            <p:cNvSpPr/>
            <p:nvPr/>
          </p:nvSpPr>
          <p:spPr>
            <a:xfrm rot="5400000">
              <a:off x="3851735" y="2756839"/>
              <a:ext cx="4439481" cy="5449186"/>
            </a:xfrm>
            <a:prstGeom prst="pie">
              <a:avLst>
                <a:gd name="adj1" fmla="val 5391893"/>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19" descr="Icon for land use history including pine trees and a logged tree on the ground">
              <a:extLst>
                <a:ext uri="{FF2B5EF4-FFF2-40B4-BE49-F238E27FC236}">
                  <a16:creationId xmlns:a16="http://schemas.microsoft.com/office/drawing/2014/main" id="{2D17B137-7BA0-744A-807A-9E559896A5C9}"/>
                </a:ext>
              </a:extLst>
            </p:cNvPr>
            <p:cNvSpPr/>
            <p:nvPr/>
          </p:nvSpPr>
          <p:spPr>
            <a:xfrm>
              <a:off x="4946073" y="806882"/>
              <a:ext cx="2299854" cy="4560184"/>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65000"/>
              </a:schemeClr>
            </a:solidFill>
            <a:ln w="317500" cap="rnd">
              <a:solidFill>
                <a:schemeClr val="tx1">
                  <a:lumMod val="75000"/>
                  <a:lumOff val="2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descr="Icon for land use history including pine trees and a logged tree on the ground">
              <a:extLst>
                <a:ext uri="{FF2B5EF4-FFF2-40B4-BE49-F238E27FC236}">
                  <a16:creationId xmlns:a16="http://schemas.microsoft.com/office/drawing/2014/main" id="{1C9A6E09-9528-C54B-9C2B-E484DE488CDC}"/>
                </a:ext>
              </a:extLst>
            </p:cNvPr>
            <p:cNvSpPr/>
            <p:nvPr/>
          </p:nvSpPr>
          <p:spPr>
            <a:xfrm>
              <a:off x="3679846" y="2679687"/>
              <a:ext cx="1222744" cy="270598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65000"/>
              </a:schemeClr>
            </a:solidFill>
            <a:ln w="177800" cap="rnd">
              <a:solidFill>
                <a:schemeClr val="tx1">
                  <a:lumMod val="75000"/>
                  <a:lumOff val="2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descr="Icon for land use history including pine trees and a logged tree on the ground">
              <a:extLst>
                <a:ext uri="{FF2B5EF4-FFF2-40B4-BE49-F238E27FC236}">
                  <a16:creationId xmlns:a16="http://schemas.microsoft.com/office/drawing/2014/main" id="{FE2684B0-7365-D94F-8C41-2EDA5A4D4C84}"/>
                </a:ext>
              </a:extLst>
            </p:cNvPr>
            <p:cNvSpPr/>
            <p:nvPr/>
          </p:nvSpPr>
          <p:spPr>
            <a:xfrm>
              <a:off x="3076984" y="4163597"/>
              <a:ext cx="539799" cy="120346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65000"/>
              </a:schemeClr>
            </a:solidFill>
            <a:ln w="73025" cap="rnd">
              <a:solidFill>
                <a:schemeClr val="tx1">
                  <a:lumMod val="75000"/>
                  <a:lumOff val="2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33" descr="Icon for land use history including pine trees and a logged tree on the ground">
              <a:extLst>
                <a:ext uri="{FF2B5EF4-FFF2-40B4-BE49-F238E27FC236}">
                  <a16:creationId xmlns:a16="http://schemas.microsoft.com/office/drawing/2014/main" id="{E36F3B92-0B58-134A-A6E8-D7AD2E48137D}"/>
                </a:ext>
              </a:extLst>
            </p:cNvPr>
            <p:cNvSpPr/>
            <p:nvPr/>
          </p:nvSpPr>
          <p:spPr>
            <a:xfrm rot="7357414">
              <a:off x="7597460" y="3725165"/>
              <a:ext cx="1993402" cy="2719932"/>
            </a:xfrm>
            <a:custGeom>
              <a:avLst/>
              <a:gdLst>
                <a:gd name="connsiteX0" fmla="*/ 979302 w 1993402"/>
                <a:gd name="connsiteY0" fmla="*/ 0 h 2719932"/>
                <a:gd name="connsiteX1" fmla="*/ 1479591 w 1993402"/>
                <a:gd name="connsiteY1" fmla="*/ 776166 h 2719932"/>
                <a:gd name="connsiteX2" fmla="*/ 1271808 w 1993402"/>
                <a:gd name="connsiteY2" fmla="*/ 776166 h 2719932"/>
                <a:gd name="connsiteX3" fmla="*/ 1735183 w 1993402"/>
                <a:gd name="connsiteY3" fmla="*/ 1437012 h 2719932"/>
                <a:gd name="connsiteX4" fmla="*/ 1479552 w 1993402"/>
                <a:gd name="connsiteY4" fmla="*/ 1437012 h 2719932"/>
                <a:gd name="connsiteX5" fmla="*/ 1993402 w 1993402"/>
                <a:gd name="connsiteY5" fmla="*/ 2092993 h 2719932"/>
                <a:gd name="connsiteX6" fmla="*/ 1106017 w 1993402"/>
                <a:gd name="connsiteY6" fmla="*/ 2092993 h 2719932"/>
                <a:gd name="connsiteX7" fmla="*/ 1106017 w 1993402"/>
                <a:gd name="connsiteY7" fmla="*/ 2719932 h 2719932"/>
                <a:gd name="connsiteX8" fmla="*/ 887384 w 1993402"/>
                <a:gd name="connsiteY8" fmla="*/ 2542442 h 2719932"/>
                <a:gd name="connsiteX9" fmla="*/ 887384 w 1993402"/>
                <a:gd name="connsiteY9" fmla="*/ 2092993 h 2719932"/>
                <a:gd name="connsiteX10" fmla="*/ 0 w 1993402"/>
                <a:gd name="connsiteY10" fmla="*/ 2092993 h 2719932"/>
                <a:gd name="connsiteX11" fmla="*/ 513850 w 1993402"/>
                <a:gd name="connsiteY11" fmla="*/ 1437012 h 2719932"/>
                <a:gd name="connsiteX12" fmla="*/ 223419 w 1993402"/>
                <a:gd name="connsiteY12" fmla="*/ 1437012 h 2719932"/>
                <a:gd name="connsiteX13" fmla="*/ 686795 w 1993402"/>
                <a:gd name="connsiteY13" fmla="*/ 776166 h 2719932"/>
                <a:gd name="connsiteX14" fmla="*/ 479012 w 1993402"/>
                <a:gd name="connsiteY14" fmla="*/ 776166 h 2719932"/>
                <a:gd name="connsiteX15" fmla="*/ 979302 w 1993402"/>
                <a:gd name="connsiteY15" fmla="*/ 0 h 271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3402" h="2719932">
                  <a:moveTo>
                    <a:pt x="979302" y="0"/>
                  </a:moveTo>
                  <a:lnTo>
                    <a:pt x="1479591" y="776166"/>
                  </a:lnTo>
                  <a:lnTo>
                    <a:pt x="1271808" y="776166"/>
                  </a:lnTo>
                  <a:lnTo>
                    <a:pt x="1735183" y="1437012"/>
                  </a:lnTo>
                  <a:lnTo>
                    <a:pt x="1479552" y="1437012"/>
                  </a:lnTo>
                  <a:lnTo>
                    <a:pt x="1993402" y="2092993"/>
                  </a:lnTo>
                  <a:lnTo>
                    <a:pt x="1106017" y="2092993"/>
                  </a:lnTo>
                  <a:lnTo>
                    <a:pt x="1106017" y="2719932"/>
                  </a:lnTo>
                  <a:lnTo>
                    <a:pt x="887384" y="2542442"/>
                  </a:lnTo>
                  <a:lnTo>
                    <a:pt x="887384" y="2092993"/>
                  </a:lnTo>
                  <a:lnTo>
                    <a:pt x="0" y="2092993"/>
                  </a:lnTo>
                  <a:lnTo>
                    <a:pt x="513850" y="1437012"/>
                  </a:lnTo>
                  <a:lnTo>
                    <a:pt x="223419" y="1437012"/>
                  </a:lnTo>
                  <a:lnTo>
                    <a:pt x="686795" y="776166"/>
                  </a:lnTo>
                  <a:lnTo>
                    <a:pt x="479012" y="776166"/>
                  </a:lnTo>
                  <a:lnTo>
                    <a:pt x="979302" y="0"/>
                  </a:lnTo>
                  <a:close/>
                </a:path>
              </a:pathLst>
            </a:custGeom>
            <a:solidFill>
              <a:schemeClr val="tx1"/>
            </a:solidFill>
            <a:ln w="2540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descr="Icon for land use history including pine trees and a logged tree on the ground">
              <a:extLst>
                <a:ext uri="{FF2B5EF4-FFF2-40B4-BE49-F238E27FC236}">
                  <a16:creationId xmlns:a16="http://schemas.microsoft.com/office/drawing/2014/main" id="{23037257-78D1-884D-8A8F-64F8CE471200}"/>
                </a:ext>
              </a:extLst>
            </p:cNvPr>
            <p:cNvSpPr/>
            <p:nvPr/>
          </p:nvSpPr>
          <p:spPr>
            <a:xfrm>
              <a:off x="6692785" y="4532743"/>
              <a:ext cx="218633" cy="834323"/>
            </a:xfrm>
            <a:custGeom>
              <a:avLst/>
              <a:gdLst>
                <a:gd name="connsiteX0" fmla="*/ 0 w 218633"/>
                <a:gd name="connsiteY0" fmla="*/ 0 h 834323"/>
                <a:gd name="connsiteX1" fmla="*/ 218633 w 218633"/>
                <a:gd name="connsiteY1" fmla="*/ 177489 h 834323"/>
                <a:gd name="connsiteX2" fmla="*/ 218633 w 218633"/>
                <a:gd name="connsiteY2" fmla="*/ 834323 h 834323"/>
                <a:gd name="connsiteX3" fmla="*/ 0 w 218633"/>
                <a:gd name="connsiteY3" fmla="*/ 834323 h 834323"/>
                <a:gd name="connsiteX4" fmla="*/ 0 w 218633"/>
                <a:gd name="connsiteY4" fmla="*/ 0 h 83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33" h="834323">
                  <a:moveTo>
                    <a:pt x="0" y="0"/>
                  </a:moveTo>
                  <a:lnTo>
                    <a:pt x="218633" y="177489"/>
                  </a:lnTo>
                  <a:lnTo>
                    <a:pt x="218633" y="834323"/>
                  </a:lnTo>
                  <a:lnTo>
                    <a:pt x="0" y="834323"/>
                  </a:lnTo>
                  <a:lnTo>
                    <a:pt x="0" y="0"/>
                  </a:lnTo>
                  <a:close/>
                </a:path>
              </a:pathLst>
            </a:custGeom>
            <a:solidFill>
              <a:schemeClr val="tx1">
                <a:lumMod val="65000"/>
                <a:lumOff val="35000"/>
              </a:schemeClr>
            </a:solidFill>
            <a:ln w="2540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467689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EBDFC7A9-94BD-9244-B66F-046735B07339}"/>
              </a:ext>
            </a:extLst>
          </p:cNvPr>
          <p:cNvSpPr/>
          <p:nvPr/>
        </p:nvSpPr>
        <p:spPr>
          <a:xfrm>
            <a:off x="974127" y="4258851"/>
            <a:ext cx="3771028" cy="1560405"/>
          </a:xfrm>
          <a:custGeom>
            <a:avLst/>
            <a:gdLst>
              <a:gd name="connsiteX0" fmla="*/ 3347729 w 3771028"/>
              <a:gd name="connsiteY0" fmla="*/ 0 h 1560405"/>
              <a:gd name="connsiteX1" fmla="*/ 3342726 w 3771028"/>
              <a:gd name="connsiteY1" fmla="*/ 535126 h 1560405"/>
              <a:gd name="connsiteX2" fmla="*/ 3771028 w 3771028"/>
              <a:gd name="connsiteY2" fmla="*/ 509202 h 1560405"/>
              <a:gd name="connsiteX3" fmla="*/ 3734265 w 3771028"/>
              <a:gd name="connsiteY3" fmla="*/ 568221 h 1560405"/>
              <a:gd name="connsiteX4" fmla="*/ 1820972 w 3771028"/>
              <a:gd name="connsiteY4" fmla="*/ 1560405 h 1560405"/>
              <a:gd name="connsiteX5" fmla="*/ 269560 w 3771028"/>
              <a:gd name="connsiteY5" fmla="*/ 975790 h 1560405"/>
              <a:gd name="connsiteX6" fmla="*/ 170473 w 3771028"/>
              <a:gd name="connsiteY6" fmla="*/ 876815 h 1560405"/>
              <a:gd name="connsiteX7" fmla="*/ 0 w 3771028"/>
              <a:gd name="connsiteY7" fmla="*/ 957779 h 1560405"/>
              <a:gd name="connsiteX8" fmla="*/ 192769 w 3771028"/>
              <a:gd name="connsiteY8" fmla="*/ 206846 h 1560405"/>
              <a:gd name="connsiteX9" fmla="*/ 896587 w 3771028"/>
              <a:gd name="connsiteY9" fmla="*/ 531960 h 1560405"/>
              <a:gd name="connsiteX10" fmla="*/ 775814 w 3771028"/>
              <a:gd name="connsiteY10" fmla="*/ 589319 h 1560405"/>
              <a:gd name="connsiteX11" fmla="*/ 779437 w 3771028"/>
              <a:gd name="connsiteY11" fmla="*/ 592388 h 1560405"/>
              <a:gd name="connsiteX12" fmla="*/ 1820972 w 3771028"/>
              <a:gd name="connsiteY12" fmla="*/ 940057 h 1560405"/>
              <a:gd name="connsiteX13" fmla="*/ 3304365 w 3771028"/>
              <a:gd name="connsiteY13" fmla="*/ 86979 h 156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1028" h="1560405">
                <a:moveTo>
                  <a:pt x="3347729" y="0"/>
                </a:moveTo>
                <a:lnTo>
                  <a:pt x="3342726" y="535126"/>
                </a:lnTo>
                <a:lnTo>
                  <a:pt x="3771028" y="509202"/>
                </a:lnTo>
                <a:lnTo>
                  <a:pt x="3734265" y="568221"/>
                </a:lnTo>
                <a:cubicBezTo>
                  <a:pt x="3319618" y="1166834"/>
                  <a:pt x="2617420" y="1560405"/>
                  <a:pt x="1820972" y="1560405"/>
                </a:cubicBezTo>
                <a:cubicBezTo>
                  <a:pt x="1223637" y="1560405"/>
                  <a:pt x="679317" y="1339022"/>
                  <a:pt x="269560" y="975790"/>
                </a:cubicBezTo>
                <a:lnTo>
                  <a:pt x="170473" y="876815"/>
                </a:lnTo>
                <a:lnTo>
                  <a:pt x="0" y="957779"/>
                </a:lnTo>
                <a:lnTo>
                  <a:pt x="192769" y="206846"/>
                </a:lnTo>
                <a:lnTo>
                  <a:pt x="896587" y="531960"/>
                </a:lnTo>
                <a:lnTo>
                  <a:pt x="775814" y="589319"/>
                </a:lnTo>
                <a:lnTo>
                  <a:pt x="779437" y="592388"/>
                </a:lnTo>
                <a:cubicBezTo>
                  <a:pt x="1066242" y="810168"/>
                  <a:pt x="1427908" y="940057"/>
                  <a:pt x="1820972" y="940057"/>
                </a:cubicBezTo>
                <a:cubicBezTo>
                  <a:pt x="2461521" y="940057"/>
                  <a:pt x="3018689" y="595111"/>
                  <a:pt x="3304365" y="86979"/>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7" name="Freeform 36">
            <a:extLst>
              <a:ext uri="{FF2B5EF4-FFF2-40B4-BE49-F238E27FC236}">
                <a16:creationId xmlns:a16="http://schemas.microsoft.com/office/drawing/2014/main" id="{D954BFD9-984E-1D45-9DB4-425D2272ACAA}"/>
              </a:ext>
            </a:extLst>
          </p:cNvPr>
          <p:cNvSpPr/>
          <p:nvPr/>
        </p:nvSpPr>
        <p:spPr>
          <a:xfrm>
            <a:off x="525988" y="1855489"/>
            <a:ext cx="1269525" cy="2726715"/>
          </a:xfrm>
          <a:custGeom>
            <a:avLst/>
            <a:gdLst>
              <a:gd name="connsiteX0" fmla="*/ 1269525 w 1269525"/>
              <a:gd name="connsiteY0" fmla="*/ 0 h 2726715"/>
              <a:gd name="connsiteX1" fmla="*/ 1151202 w 1269525"/>
              <a:gd name="connsiteY1" fmla="*/ 766198 h 2726715"/>
              <a:gd name="connsiteX2" fmla="*/ 1022273 w 1269525"/>
              <a:gd name="connsiteY2" fmla="*/ 620057 h 2726715"/>
              <a:gd name="connsiteX3" fmla="*/ 1005578 w 1269525"/>
              <a:gd name="connsiteY3" fmla="*/ 637806 h 2726715"/>
              <a:gd name="connsiteX4" fmla="*/ 620348 w 1269525"/>
              <a:gd name="connsiteY4" fmla="*/ 1674677 h 2726715"/>
              <a:gd name="connsiteX5" fmla="*/ 823960 w 1269525"/>
              <a:gd name="connsiteY5" fmla="*/ 2451661 h 2726715"/>
              <a:gd name="connsiteX6" fmla="*/ 835093 w 1269525"/>
              <a:gd name="connsiteY6" fmla="*/ 2469369 h 2726715"/>
              <a:gd name="connsiteX7" fmla="*/ 432981 w 1269525"/>
              <a:gd name="connsiteY7" fmla="*/ 2286149 h 2726715"/>
              <a:gd name="connsiteX8" fmla="*/ 268290 w 1269525"/>
              <a:gd name="connsiteY8" fmla="*/ 2726715 h 2726715"/>
              <a:gd name="connsiteX9" fmla="*/ 181323 w 1269525"/>
              <a:gd name="connsiteY9" fmla="*/ 2550638 h 2726715"/>
              <a:gd name="connsiteX10" fmla="*/ 0 w 1269525"/>
              <a:gd name="connsiteY10" fmla="*/ 1674677 h 2726715"/>
              <a:gd name="connsiteX11" fmla="*/ 526887 w 1269525"/>
              <a:gd name="connsiteY11" fmla="*/ 243207 h 2726715"/>
              <a:gd name="connsiteX12" fmla="*/ 610577 w 1269525"/>
              <a:gd name="connsiteY12" fmla="*/ 153398 h 2726715"/>
              <a:gd name="connsiteX13" fmla="*/ 494553 w 1269525"/>
              <a:gd name="connsiteY13" fmla="*/ 21884 h 27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525" h="2726715">
                <a:moveTo>
                  <a:pt x="1269525" y="0"/>
                </a:moveTo>
                <a:lnTo>
                  <a:pt x="1151202" y="766198"/>
                </a:lnTo>
                <a:lnTo>
                  <a:pt x="1022273" y="620057"/>
                </a:lnTo>
                <a:lnTo>
                  <a:pt x="1005578" y="637806"/>
                </a:lnTo>
                <a:cubicBezTo>
                  <a:pt x="764917" y="919577"/>
                  <a:pt x="620348" y="1280814"/>
                  <a:pt x="620348" y="1674677"/>
                </a:cubicBezTo>
                <a:cubicBezTo>
                  <a:pt x="620348" y="1956008"/>
                  <a:pt x="694108" y="2220693"/>
                  <a:pt x="823960" y="2451661"/>
                </a:cubicBezTo>
                <a:lnTo>
                  <a:pt x="835093" y="2469369"/>
                </a:lnTo>
                <a:lnTo>
                  <a:pt x="432981" y="2286149"/>
                </a:lnTo>
                <a:lnTo>
                  <a:pt x="268290" y="2726715"/>
                </a:lnTo>
                <a:lnTo>
                  <a:pt x="181323" y="2550638"/>
                </a:lnTo>
                <a:cubicBezTo>
                  <a:pt x="64565" y="2281403"/>
                  <a:pt x="0" y="1985394"/>
                  <a:pt x="0" y="1674677"/>
                </a:cubicBezTo>
                <a:cubicBezTo>
                  <a:pt x="0" y="1130923"/>
                  <a:pt x="197730" y="632211"/>
                  <a:pt x="526887" y="243207"/>
                </a:cubicBezTo>
                <a:lnTo>
                  <a:pt x="610577" y="153398"/>
                </a:lnTo>
                <a:lnTo>
                  <a:pt x="494553" y="21884"/>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5EBD2406-D80A-A945-A51A-E630E8D4CE8F}"/>
              </a:ext>
            </a:extLst>
          </p:cNvPr>
          <p:cNvSpPr/>
          <p:nvPr/>
        </p:nvSpPr>
        <p:spPr>
          <a:xfrm>
            <a:off x="4398022" y="3357454"/>
            <a:ext cx="824462" cy="1062235"/>
          </a:xfrm>
          <a:custGeom>
            <a:avLst/>
            <a:gdLst>
              <a:gd name="connsiteX0" fmla="*/ 112660 w 824462"/>
              <a:gd name="connsiteY0" fmla="*/ 0 h 1062235"/>
              <a:gd name="connsiteX1" fmla="*/ 733731 w 824462"/>
              <a:gd name="connsiteY1" fmla="*/ 0 h 1062235"/>
              <a:gd name="connsiteX2" fmla="*/ 742673 w 824462"/>
              <a:gd name="connsiteY2" fmla="*/ 172712 h 1062235"/>
              <a:gd name="connsiteX3" fmla="*/ 695796 w 824462"/>
              <a:gd name="connsiteY3" fmla="*/ 626248 h 1062235"/>
              <a:gd name="connsiteX4" fmla="*/ 666372 w 824462"/>
              <a:gd name="connsiteY4" fmla="*/ 737857 h 1062235"/>
              <a:gd name="connsiteX5" fmla="*/ 824462 w 824462"/>
              <a:gd name="connsiteY5" fmla="*/ 843833 h 1062235"/>
              <a:gd name="connsiteX6" fmla="*/ 80579 w 824462"/>
              <a:gd name="connsiteY6" fmla="*/ 1062235 h 1062235"/>
              <a:gd name="connsiteX7" fmla="*/ 0 w 824462"/>
              <a:gd name="connsiteY7" fmla="*/ 291153 h 1062235"/>
              <a:gd name="connsiteX8" fmla="*/ 109550 w 824462"/>
              <a:gd name="connsiteY8" fmla="*/ 364590 h 1062235"/>
              <a:gd name="connsiteX9" fmla="*/ 117406 w 824462"/>
              <a:gd name="connsiteY9" fmla="*/ 298130 h 1062235"/>
              <a:gd name="connsiteX10" fmla="*/ 122325 w 824462"/>
              <a:gd name="connsiteY10" fmla="*/ 172712 h 1062235"/>
              <a:gd name="connsiteX11" fmla="*/ 113615 w 824462"/>
              <a:gd name="connsiteY11" fmla="*/ 6048 h 106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462" h="1062235">
                <a:moveTo>
                  <a:pt x="112660" y="0"/>
                </a:moveTo>
                <a:lnTo>
                  <a:pt x="733731" y="0"/>
                </a:lnTo>
                <a:lnTo>
                  <a:pt x="742673" y="172712"/>
                </a:lnTo>
                <a:cubicBezTo>
                  <a:pt x="742673" y="328071"/>
                  <a:pt x="726532" y="479752"/>
                  <a:pt x="695796" y="626248"/>
                </a:cubicBezTo>
                <a:lnTo>
                  <a:pt x="666372" y="737857"/>
                </a:lnTo>
                <a:lnTo>
                  <a:pt x="824462" y="843833"/>
                </a:lnTo>
                <a:lnTo>
                  <a:pt x="80579" y="1062235"/>
                </a:lnTo>
                <a:lnTo>
                  <a:pt x="0" y="291153"/>
                </a:lnTo>
                <a:lnTo>
                  <a:pt x="109550" y="364590"/>
                </a:lnTo>
                <a:lnTo>
                  <a:pt x="117406" y="298130"/>
                </a:lnTo>
                <a:cubicBezTo>
                  <a:pt x="120666" y="256737"/>
                  <a:pt x="122325" y="214912"/>
                  <a:pt x="122325" y="172712"/>
                </a:cubicBezTo>
                <a:cubicBezTo>
                  <a:pt x="122325" y="116446"/>
                  <a:pt x="119375" y="60846"/>
                  <a:pt x="113615" y="604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Logo&#10;&#10;Description automatically generated">
            <a:extLst>
              <a:ext uri="{FF2B5EF4-FFF2-40B4-BE49-F238E27FC236}">
                <a16:creationId xmlns:a16="http://schemas.microsoft.com/office/drawing/2014/main" id="{6EF93CEF-7712-4D4B-8D3F-E00C2F63B2CA}"/>
              </a:ext>
            </a:extLst>
          </p:cNvPr>
          <p:cNvPicPr>
            <a:picLocks noChangeAspect="1"/>
          </p:cNvPicPr>
          <p:nvPr/>
        </p:nvPicPr>
        <p:blipFill>
          <a:blip r:embed="rId2"/>
          <a:stretch>
            <a:fillRect/>
          </a:stretch>
        </p:blipFill>
        <p:spPr>
          <a:xfrm>
            <a:off x="208752" y="2457105"/>
            <a:ext cx="1495330" cy="1220678"/>
          </a:xfrm>
          <a:prstGeom prst="rect">
            <a:avLst/>
          </a:prstGeom>
        </p:spPr>
      </p:pic>
      <p:pic>
        <p:nvPicPr>
          <p:cNvPr id="5" name="Picture 4" descr="Shape&#10;&#10;Description automatically generated">
            <a:extLst>
              <a:ext uri="{FF2B5EF4-FFF2-40B4-BE49-F238E27FC236}">
                <a16:creationId xmlns:a16="http://schemas.microsoft.com/office/drawing/2014/main" id="{F1CD2FA9-2A92-439D-B4DA-A559AF820207}"/>
              </a:ext>
            </a:extLst>
          </p:cNvPr>
          <p:cNvPicPr>
            <a:picLocks noChangeAspect="1"/>
          </p:cNvPicPr>
          <p:nvPr/>
        </p:nvPicPr>
        <p:blipFill>
          <a:blip r:embed="rId3"/>
          <a:stretch>
            <a:fillRect/>
          </a:stretch>
        </p:blipFill>
        <p:spPr>
          <a:xfrm>
            <a:off x="1871120" y="4111731"/>
            <a:ext cx="2139455" cy="1854643"/>
          </a:xfrm>
          <a:prstGeom prst="rect">
            <a:avLst/>
          </a:prstGeom>
        </p:spPr>
      </p:pic>
      <p:pic>
        <p:nvPicPr>
          <p:cNvPr id="8" name="Picture 7" descr="Background pattern&#10;&#10;Description automatically generated">
            <a:extLst>
              <a:ext uri="{FF2B5EF4-FFF2-40B4-BE49-F238E27FC236}">
                <a16:creationId xmlns:a16="http://schemas.microsoft.com/office/drawing/2014/main" id="{D83ED070-D6D5-4605-81CC-40E47CCF2D9A}"/>
              </a:ext>
            </a:extLst>
          </p:cNvPr>
          <p:cNvPicPr>
            <a:picLocks noChangeAspect="1"/>
          </p:cNvPicPr>
          <p:nvPr/>
        </p:nvPicPr>
        <p:blipFill>
          <a:blip r:embed="rId4"/>
          <a:stretch>
            <a:fillRect/>
          </a:stretch>
        </p:blipFill>
        <p:spPr>
          <a:xfrm>
            <a:off x="3773549" y="2083783"/>
            <a:ext cx="1943212" cy="1220678"/>
          </a:xfrm>
          <a:prstGeom prst="rect">
            <a:avLst/>
          </a:prstGeom>
        </p:spPr>
      </p:pic>
      <p:sp>
        <p:nvSpPr>
          <p:cNvPr id="9" name="Freeform 13">
            <a:extLst>
              <a:ext uri="{FF2B5EF4-FFF2-40B4-BE49-F238E27FC236}">
                <a16:creationId xmlns:a16="http://schemas.microsoft.com/office/drawing/2014/main" id="{1AB2498A-F6E4-4E24-ACA0-B0B40BC3AFBC}"/>
              </a:ext>
            </a:extLst>
          </p:cNvPr>
          <p:cNvSpPr/>
          <p:nvPr/>
        </p:nvSpPr>
        <p:spPr>
          <a:xfrm>
            <a:off x="7304807" y="4344465"/>
            <a:ext cx="3771028" cy="1560405"/>
          </a:xfrm>
          <a:custGeom>
            <a:avLst/>
            <a:gdLst>
              <a:gd name="connsiteX0" fmla="*/ 3347729 w 3771028"/>
              <a:gd name="connsiteY0" fmla="*/ 0 h 1560405"/>
              <a:gd name="connsiteX1" fmla="*/ 3342726 w 3771028"/>
              <a:gd name="connsiteY1" fmla="*/ 535126 h 1560405"/>
              <a:gd name="connsiteX2" fmla="*/ 3771028 w 3771028"/>
              <a:gd name="connsiteY2" fmla="*/ 509202 h 1560405"/>
              <a:gd name="connsiteX3" fmla="*/ 3734265 w 3771028"/>
              <a:gd name="connsiteY3" fmla="*/ 568221 h 1560405"/>
              <a:gd name="connsiteX4" fmla="*/ 1820972 w 3771028"/>
              <a:gd name="connsiteY4" fmla="*/ 1560405 h 1560405"/>
              <a:gd name="connsiteX5" fmla="*/ 269560 w 3771028"/>
              <a:gd name="connsiteY5" fmla="*/ 975790 h 1560405"/>
              <a:gd name="connsiteX6" fmla="*/ 170473 w 3771028"/>
              <a:gd name="connsiteY6" fmla="*/ 876815 h 1560405"/>
              <a:gd name="connsiteX7" fmla="*/ 0 w 3771028"/>
              <a:gd name="connsiteY7" fmla="*/ 957779 h 1560405"/>
              <a:gd name="connsiteX8" fmla="*/ 192769 w 3771028"/>
              <a:gd name="connsiteY8" fmla="*/ 206846 h 1560405"/>
              <a:gd name="connsiteX9" fmla="*/ 896587 w 3771028"/>
              <a:gd name="connsiteY9" fmla="*/ 531960 h 1560405"/>
              <a:gd name="connsiteX10" fmla="*/ 775814 w 3771028"/>
              <a:gd name="connsiteY10" fmla="*/ 589319 h 1560405"/>
              <a:gd name="connsiteX11" fmla="*/ 779437 w 3771028"/>
              <a:gd name="connsiteY11" fmla="*/ 592388 h 1560405"/>
              <a:gd name="connsiteX12" fmla="*/ 1820972 w 3771028"/>
              <a:gd name="connsiteY12" fmla="*/ 940057 h 1560405"/>
              <a:gd name="connsiteX13" fmla="*/ 3304365 w 3771028"/>
              <a:gd name="connsiteY13" fmla="*/ 86979 h 156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1028" h="1560405">
                <a:moveTo>
                  <a:pt x="3347729" y="0"/>
                </a:moveTo>
                <a:lnTo>
                  <a:pt x="3342726" y="535126"/>
                </a:lnTo>
                <a:lnTo>
                  <a:pt x="3771028" y="509202"/>
                </a:lnTo>
                <a:lnTo>
                  <a:pt x="3734265" y="568221"/>
                </a:lnTo>
                <a:cubicBezTo>
                  <a:pt x="3319618" y="1166834"/>
                  <a:pt x="2617420" y="1560405"/>
                  <a:pt x="1820972" y="1560405"/>
                </a:cubicBezTo>
                <a:cubicBezTo>
                  <a:pt x="1223637" y="1560405"/>
                  <a:pt x="679317" y="1339022"/>
                  <a:pt x="269560" y="975790"/>
                </a:cubicBezTo>
                <a:lnTo>
                  <a:pt x="170473" y="876815"/>
                </a:lnTo>
                <a:lnTo>
                  <a:pt x="0" y="957779"/>
                </a:lnTo>
                <a:lnTo>
                  <a:pt x="192769" y="206846"/>
                </a:lnTo>
                <a:lnTo>
                  <a:pt x="896587" y="531960"/>
                </a:lnTo>
                <a:lnTo>
                  <a:pt x="775814" y="589319"/>
                </a:lnTo>
                <a:lnTo>
                  <a:pt x="779437" y="592388"/>
                </a:lnTo>
                <a:cubicBezTo>
                  <a:pt x="1066242" y="810168"/>
                  <a:pt x="1427908" y="940057"/>
                  <a:pt x="1820972" y="940057"/>
                </a:cubicBezTo>
                <a:cubicBezTo>
                  <a:pt x="2461521" y="940057"/>
                  <a:pt x="3018689" y="595111"/>
                  <a:pt x="3304365" y="86979"/>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 name="Freeform 36">
            <a:extLst>
              <a:ext uri="{FF2B5EF4-FFF2-40B4-BE49-F238E27FC236}">
                <a16:creationId xmlns:a16="http://schemas.microsoft.com/office/drawing/2014/main" id="{A24F7EBB-70E0-4EA2-93BF-ED4FF078A7D2}"/>
              </a:ext>
            </a:extLst>
          </p:cNvPr>
          <p:cNvSpPr/>
          <p:nvPr/>
        </p:nvSpPr>
        <p:spPr>
          <a:xfrm>
            <a:off x="6856668" y="1941103"/>
            <a:ext cx="1269525" cy="2726715"/>
          </a:xfrm>
          <a:custGeom>
            <a:avLst/>
            <a:gdLst>
              <a:gd name="connsiteX0" fmla="*/ 1269525 w 1269525"/>
              <a:gd name="connsiteY0" fmla="*/ 0 h 2726715"/>
              <a:gd name="connsiteX1" fmla="*/ 1151202 w 1269525"/>
              <a:gd name="connsiteY1" fmla="*/ 766198 h 2726715"/>
              <a:gd name="connsiteX2" fmla="*/ 1022273 w 1269525"/>
              <a:gd name="connsiteY2" fmla="*/ 620057 h 2726715"/>
              <a:gd name="connsiteX3" fmla="*/ 1005578 w 1269525"/>
              <a:gd name="connsiteY3" fmla="*/ 637806 h 2726715"/>
              <a:gd name="connsiteX4" fmla="*/ 620348 w 1269525"/>
              <a:gd name="connsiteY4" fmla="*/ 1674677 h 2726715"/>
              <a:gd name="connsiteX5" fmla="*/ 823960 w 1269525"/>
              <a:gd name="connsiteY5" fmla="*/ 2451661 h 2726715"/>
              <a:gd name="connsiteX6" fmla="*/ 835093 w 1269525"/>
              <a:gd name="connsiteY6" fmla="*/ 2469369 h 2726715"/>
              <a:gd name="connsiteX7" fmla="*/ 432981 w 1269525"/>
              <a:gd name="connsiteY7" fmla="*/ 2286149 h 2726715"/>
              <a:gd name="connsiteX8" fmla="*/ 268290 w 1269525"/>
              <a:gd name="connsiteY8" fmla="*/ 2726715 h 2726715"/>
              <a:gd name="connsiteX9" fmla="*/ 181323 w 1269525"/>
              <a:gd name="connsiteY9" fmla="*/ 2550638 h 2726715"/>
              <a:gd name="connsiteX10" fmla="*/ 0 w 1269525"/>
              <a:gd name="connsiteY10" fmla="*/ 1674677 h 2726715"/>
              <a:gd name="connsiteX11" fmla="*/ 526887 w 1269525"/>
              <a:gd name="connsiteY11" fmla="*/ 243207 h 2726715"/>
              <a:gd name="connsiteX12" fmla="*/ 610577 w 1269525"/>
              <a:gd name="connsiteY12" fmla="*/ 153398 h 2726715"/>
              <a:gd name="connsiteX13" fmla="*/ 494553 w 1269525"/>
              <a:gd name="connsiteY13" fmla="*/ 21884 h 27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525" h="2726715">
                <a:moveTo>
                  <a:pt x="1269525" y="0"/>
                </a:moveTo>
                <a:lnTo>
                  <a:pt x="1151202" y="766198"/>
                </a:lnTo>
                <a:lnTo>
                  <a:pt x="1022273" y="620057"/>
                </a:lnTo>
                <a:lnTo>
                  <a:pt x="1005578" y="637806"/>
                </a:lnTo>
                <a:cubicBezTo>
                  <a:pt x="764917" y="919577"/>
                  <a:pt x="620348" y="1280814"/>
                  <a:pt x="620348" y="1674677"/>
                </a:cubicBezTo>
                <a:cubicBezTo>
                  <a:pt x="620348" y="1956008"/>
                  <a:pt x="694108" y="2220693"/>
                  <a:pt x="823960" y="2451661"/>
                </a:cubicBezTo>
                <a:lnTo>
                  <a:pt x="835093" y="2469369"/>
                </a:lnTo>
                <a:lnTo>
                  <a:pt x="432981" y="2286149"/>
                </a:lnTo>
                <a:lnTo>
                  <a:pt x="268290" y="2726715"/>
                </a:lnTo>
                <a:lnTo>
                  <a:pt x="181323" y="2550638"/>
                </a:lnTo>
                <a:cubicBezTo>
                  <a:pt x="64565" y="2281403"/>
                  <a:pt x="0" y="1985394"/>
                  <a:pt x="0" y="1674677"/>
                </a:cubicBezTo>
                <a:cubicBezTo>
                  <a:pt x="0" y="1130923"/>
                  <a:pt x="197730" y="632211"/>
                  <a:pt x="526887" y="243207"/>
                </a:cubicBezTo>
                <a:lnTo>
                  <a:pt x="610577" y="153398"/>
                </a:lnTo>
                <a:lnTo>
                  <a:pt x="494553" y="2188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 name="Freeform 56">
            <a:extLst>
              <a:ext uri="{FF2B5EF4-FFF2-40B4-BE49-F238E27FC236}">
                <a16:creationId xmlns:a16="http://schemas.microsoft.com/office/drawing/2014/main" id="{384CEA22-97B9-4D33-9F17-20D29A1CE79B}"/>
              </a:ext>
            </a:extLst>
          </p:cNvPr>
          <p:cNvSpPr/>
          <p:nvPr/>
        </p:nvSpPr>
        <p:spPr>
          <a:xfrm>
            <a:off x="10728702" y="3443068"/>
            <a:ext cx="824462" cy="1062235"/>
          </a:xfrm>
          <a:custGeom>
            <a:avLst/>
            <a:gdLst>
              <a:gd name="connsiteX0" fmla="*/ 112660 w 824462"/>
              <a:gd name="connsiteY0" fmla="*/ 0 h 1062235"/>
              <a:gd name="connsiteX1" fmla="*/ 733731 w 824462"/>
              <a:gd name="connsiteY1" fmla="*/ 0 h 1062235"/>
              <a:gd name="connsiteX2" fmla="*/ 742673 w 824462"/>
              <a:gd name="connsiteY2" fmla="*/ 172712 h 1062235"/>
              <a:gd name="connsiteX3" fmla="*/ 695796 w 824462"/>
              <a:gd name="connsiteY3" fmla="*/ 626248 h 1062235"/>
              <a:gd name="connsiteX4" fmla="*/ 666372 w 824462"/>
              <a:gd name="connsiteY4" fmla="*/ 737857 h 1062235"/>
              <a:gd name="connsiteX5" fmla="*/ 824462 w 824462"/>
              <a:gd name="connsiteY5" fmla="*/ 843833 h 1062235"/>
              <a:gd name="connsiteX6" fmla="*/ 80579 w 824462"/>
              <a:gd name="connsiteY6" fmla="*/ 1062235 h 1062235"/>
              <a:gd name="connsiteX7" fmla="*/ 0 w 824462"/>
              <a:gd name="connsiteY7" fmla="*/ 291153 h 1062235"/>
              <a:gd name="connsiteX8" fmla="*/ 109550 w 824462"/>
              <a:gd name="connsiteY8" fmla="*/ 364590 h 1062235"/>
              <a:gd name="connsiteX9" fmla="*/ 117406 w 824462"/>
              <a:gd name="connsiteY9" fmla="*/ 298130 h 1062235"/>
              <a:gd name="connsiteX10" fmla="*/ 122325 w 824462"/>
              <a:gd name="connsiteY10" fmla="*/ 172712 h 1062235"/>
              <a:gd name="connsiteX11" fmla="*/ 113615 w 824462"/>
              <a:gd name="connsiteY11" fmla="*/ 6048 h 106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462" h="1062235">
                <a:moveTo>
                  <a:pt x="112660" y="0"/>
                </a:moveTo>
                <a:lnTo>
                  <a:pt x="733731" y="0"/>
                </a:lnTo>
                <a:lnTo>
                  <a:pt x="742673" y="172712"/>
                </a:lnTo>
                <a:cubicBezTo>
                  <a:pt x="742673" y="328071"/>
                  <a:pt x="726532" y="479752"/>
                  <a:pt x="695796" y="626248"/>
                </a:cubicBezTo>
                <a:lnTo>
                  <a:pt x="666372" y="737857"/>
                </a:lnTo>
                <a:lnTo>
                  <a:pt x="824462" y="843833"/>
                </a:lnTo>
                <a:lnTo>
                  <a:pt x="80579" y="1062235"/>
                </a:lnTo>
                <a:lnTo>
                  <a:pt x="0" y="291153"/>
                </a:lnTo>
                <a:lnTo>
                  <a:pt x="109550" y="364590"/>
                </a:lnTo>
                <a:lnTo>
                  <a:pt x="117406" y="298130"/>
                </a:lnTo>
                <a:cubicBezTo>
                  <a:pt x="120666" y="256737"/>
                  <a:pt x="122325" y="214912"/>
                  <a:pt x="122325" y="172712"/>
                </a:cubicBezTo>
                <a:cubicBezTo>
                  <a:pt x="122325" y="116446"/>
                  <a:pt x="119375" y="60846"/>
                  <a:pt x="113615" y="604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12" name="Picture 11" descr="Logo, icon&#10;&#10;Description automatically generated">
            <a:extLst>
              <a:ext uri="{FF2B5EF4-FFF2-40B4-BE49-F238E27FC236}">
                <a16:creationId xmlns:a16="http://schemas.microsoft.com/office/drawing/2014/main" id="{263F64AE-139C-412F-ABB1-9707D302B6CF}"/>
              </a:ext>
            </a:extLst>
          </p:cNvPr>
          <p:cNvPicPr>
            <a:picLocks noChangeAspect="1"/>
          </p:cNvPicPr>
          <p:nvPr/>
        </p:nvPicPr>
        <p:blipFill>
          <a:blip r:embed="rId5"/>
          <a:stretch>
            <a:fillRect/>
          </a:stretch>
        </p:blipFill>
        <p:spPr>
          <a:xfrm>
            <a:off x="6475241" y="2628997"/>
            <a:ext cx="1560950" cy="1277279"/>
          </a:xfrm>
          <a:prstGeom prst="rect">
            <a:avLst/>
          </a:prstGeom>
        </p:spPr>
      </p:pic>
      <p:pic>
        <p:nvPicPr>
          <p:cNvPr id="13" name="Picture 12" descr="Icon&#10;&#10;Description automatically generated">
            <a:extLst>
              <a:ext uri="{FF2B5EF4-FFF2-40B4-BE49-F238E27FC236}">
                <a16:creationId xmlns:a16="http://schemas.microsoft.com/office/drawing/2014/main" id="{32DE10E6-7EF0-48E8-93E8-EE34FC0FF69C}"/>
              </a:ext>
            </a:extLst>
          </p:cNvPr>
          <p:cNvPicPr>
            <a:picLocks noChangeAspect="1"/>
          </p:cNvPicPr>
          <p:nvPr/>
        </p:nvPicPr>
        <p:blipFill>
          <a:blip r:embed="rId6"/>
          <a:stretch>
            <a:fillRect/>
          </a:stretch>
        </p:blipFill>
        <p:spPr>
          <a:xfrm>
            <a:off x="7898946" y="4777446"/>
            <a:ext cx="2582750" cy="1300042"/>
          </a:xfrm>
          <a:prstGeom prst="rect">
            <a:avLst/>
          </a:prstGeom>
        </p:spPr>
      </p:pic>
      <p:pic>
        <p:nvPicPr>
          <p:cNvPr id="15" name="Picture 14" descr="Shape&#10;&#10;Description automatically generated">
            <a:extLst>
              <a:ext uri="{FF2B5EF4-FFF2-40B4-BE49-F238E27FC236}">
                <a16:creationId xmlns:a16="http://schemas.microsoft.com/office/drawing/2014/main" id="{F8C64C5D-F6EF-49C0-8DF1-9772EB2BDEDF}"/>
              </a:ext>
            </a:extLst>
          </p:cNvPr>
          <p:cNvPicPr>
            <a:picLocks noChangeAspect="1"/>
          </p:cNvPicPr>
          <p:nvPr/>
        </p:nvPicPr>
        <p:blipFill>
          <a:blip r:embed="rId7"/>
          <a:stretch>
            <a:fillRect/>
          </a:stretch>
        </p:blipFill>
        <p:spPr>
          <a:xfrm>
            <a:off x="9949013" y="1970855"/>
            <a:ext cx="1946167" cy="1444077"/>
          </a:xfrm>
          <a:prstGeom prst="rect">
            <a:avLst/>
          </a:prstGeom>
        </p:spPr>
      </p:pic>
    </p:spTree>
    <p:extLst>
      <p:ext uri="{BB962C8B-B14F-4D97-AF65-F5344CB8AC3E}">
        <p14:creationId xmlns:p14="http://schemas.microsoft.com/office/powerpoint/2010/main" val="567105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arrow&#10;&#10;Description automatically generated">
            <a:extLst>
              <a:ext uri="{FF2B5EF4-FFF2-40B4-BE49-F238E27FC236}">
                <a16:creationId xmlns:a16="http://schemas.microsoft.com/office/drawing/2014/main" id="{5153740A-9370-4119-A1B0-D0433C5C1229}"/>
              </a:ext>
            </a:extLst>
          </p:cNvPr>
          <p:cNvPicPr>
            <a:picLocks noChangeAspect="1"/>
          </p:cNvPicPr>
          <p:nvPr/>
        </p:nvPicPr>
        <p:blipFill>
          <a:blip r:embed="rId2"/>
          <a:stretch>
            <a:fillRect/>
          </a:stretch>
        </p:blipFill>
        <p:spPr>
          <a:xfrm>
            <a:off x="2075996" y="1125782"/>
            <a:ext cx="6150001" cy="4705683"/>
          </a:xfrm>
          <a:prstGeom prst="rect">
            <a:avLst/>
          </a:prstGeom>
        </p:spPr>
      </p:pic>
      <p:sp>
        <p:nvSpPr>
          <p:cNvPr id="4" name="TextBox 3">
            <a:extLst>
              <a:ext uri="{FF2B5EF4-FFF2-40B4-BE49-F238E27FC236}">
                <a16:creationId xmlns:a16="http://schemas.microsoft.com/office/drawing/2014/main" id="{79F3991F-DD68-4165-89E6-66B518DCE65A}"/>
              </a:ext>
            </a:extLst>
          </p:cNvPr>
          <p:cNvSpPr txBox="1"/>
          <p:nvPr/>
        </p:nvSpPr>
        <p:spPr>
          <a:xfrm>
            <a:off x="3830015" y="525617"/>
            <a:ext cx="3927485" cy="1200329"/>
          </a:xfrm>
          <a:prstGeom prst="rect">
            <a:avLst/>
          </a:prstGeom>
          <a:noFill/>
        </p:spPr>
        <p:txBody>
          <a:bodyPr wrap="none" rtlCol="0">
            <a:spAutoFit/>
          </a:bodyPr>
          <a:lstStyle/>
          <a:p>
            <a:r>
              <a:rPr lang="en-US" sz="3600" b="1" dirty="0">
                <a:solidFill>
                  <a:schemeClr val="tx1">
                    <a:lumMod val="50000"/>
                    <a:lumOff val="50000"/>
                  </a:schemeClr>
                </a:solidFill>
              </a:rPr>
              <a:t>Particulate </a:t>
            </a:r>
            <a:r>
              <a:rPr lang="en-US" sz="3600" b="1" dirty="0">
                <a:solidFill>
                  <a:srgbClr val="00B050"/>
                </a:solidFill>
              </a:rPr>
              <a:t>Organic </a:t>
            </a:r>
          </a:p>
          <a:p>
            <a:r>
              <a:rPr lang="en-US" sz="3600" b="1" dirty="0">
                <a:solidFill>
                  <a:srgbClr val="00B050"/>
                </a:solidFill>
              </a:rPr>
              <a:t>Carbon</a:t>
            </a:r>
            <a:r>
              <a:rPr lang="en-US" sz="3600" b="1" dirty="0">
                <a:solidFill>
                  <a:schemeClr val="tx1">
                    <a:lumMod val="50000"/>
                    <a:lumOff val="50000"/>
                  </a:schemeClr>
                </a:solidFill>
              </a:rPr>
              <a:t> yield</a:t>
            </a:r>
            <a:r>
              <a:rPr lang="en-US" sz="3600" b="1" dirty="0">
                <a:solidFill>
                  <a:srgbClr val="00B050"/>
                </a:solidFill>
              </a:rPr>
              <a:t>?</a:t>
            </a:r>
          </a:p>
        </p:txBody>
      </p:sp>
      <p:sp>
        <p:nvSpPr>
          <p:cNvPr id="5" name="Rectangle 4">
            <a:extLst>
              <a:ext uri="{FF2B5EF4-FFF2-40B4-BE49-F238E27FC236}">
                <a16:creationId xmlns:a16="http://schemas.microsoft.com/office/drawing/2014/main" id="{96223743-F6F5-4EDC-BE4F-AEB4DE75039C}"/>
              </a:ext>
            </a:extLst>
          </p:cNvPr>
          <p:cNvSpPr/>
          <p:nvPr/>
        </p:nvSpPr>
        <p:spPr>
          <a:xfrm>
            <a:off x="3830015" y="2077128"/>
            <a:ext cx="2372794" cy="1600438"/>
          </a:xfrm>
          <a:prstGeom prst="rect">
            <a:avLst/>
          </a:prstGeom>
        </p:spPr>
        <p:txBody>
          <a:bodyPr wrap="square">
            <a:spAutoFit/>
          </a:bodyPr>
          <a:lstStyle/>
          <a:p>
            <a:r>
              <a:rPr lang="en-US" sz="1400" b="0" i="0" dirty="0">
                <a:solidFill>
                  <a:schemeClr val="tx1">
                    <a:lumMod val="65000"/>
                    <a:lumOff val="35000"/>
                  </a:schemeClr>
                </a:solidFill>
                <a:effectLst/>
                <a:latin typeface="NexusSerif"/>
              </a:rPr>
              <a:t>While controlling for geology effects we explore the interaction of additional factors with a deeper dive into the role of contrasting landscape configuration and history on POC yields. </a:t>
            </a:r>
          </a:p>
        </p:txBody>
      </p:sp>
      <p:sp>
        <p:nvSpPr>
          <p:cNvPr id="8" name="Rectangle 7">
            <a:extLst>
              <a:ext uri="{FF2B5EF4-FFF2-40B4-BE49-F238E27FC236}">
                <a16:creationId xmlns:a16="http://schemas.microsoft.com/office/drawing/2014/main" id="{960B16E8-9095-4D63-8128-4B61972C14E9}"/>
              </a:ext>
            </a:extLst>
          </p:cNvPr>
          <p:cNvSpPr/>
          <p:nvPr/>
        </p:nvSpPr>
        <p:spPr>
          <a:xfrm>
            <a:off x="7403864" y="5811111"/>
            <a:ext cx="3725477" cy="738664"/>
          </a:xfrm>
          <a:prstGeom prst="rect">
            <a:avLst/>
          </a:prstGeom>
        </p:spPr>
        <p:txBody>
          <a:bodyPr wrap="square">
            <a:spAutoFit/>
          </a:bodyPr>
          <a:lstStyle/>
          <a:p>
            <a:r>
              <a:rPr lang="en-US" sz="1400" dirty="0">
                <a:solidFill>
                  <a:schemeClr val="tx1">
                    <a:lumMod val="65000"/>
                    <a:lumOff val="35000"/>
                  </a:schemeClr>
                </a:solidFill>
                <a:latin typeface="NexusSerif"/>
              </a:rPr>
              <a:t>That also help us to focus on the surface process, since we know that most POC is eroded from the forest floor and O-horizons</a:t>
            </a:r>
            <a:endParaRPr lang="en-US" sz="1400" b="0" i="0" dirty="0">
              <a:solidFill>
                <a:schemeClr val="tx1">
                  <a:lumMod val="65000"/>
                  <a:lumOff val="35000"/>
                </a:schemeClr>
              </a:solidFill>
              <a:effectLst/>
              <a:latin typeface="NexusSerif"/>
            </a:endParaRPr>
          </a:p>
        </p:txBody>
      </p:sp>
      <p:pic>
        <p:nvPicPr>
          <p:cNvPr id="20" name="Picture 19" descr="Logo&#10;&#10;Description automatically generated with medium confidence">
            <a:extLst>
              <a:ext uri="{FF2B5EF4-FFF2-40B4-BE49-F238E27FC236}">
                <a16:creationId xmlns:a16="http://schemas.microsoft.com/office/drawing/2014/main" id="{8CC92A7D-39AC-4DF3-A187-5B7C1DCAF796}"/>
              </a:ext>
            </a:extLst>
          </p:cNvPr>
          <p:cNvPicPr>
            <a:picLocks noChangeAspect="1"/>
          </p:cNvPicPr>
          <p:nvPr/>
        </p:nvPicPr>
        <p:blipFill>
          <a:blip r:embed="rId3">
            <a:duotone>
              <a:schemeClr val="bg2">
                <a:shade val="45000"/>
                <a:satMod val="135000"/>
              </a:schemeClr>
              <a:prstClr val="white"/>
            </a:duotone>
          </a:blip>
          <a:stretch>
            <a:fillRect/>
          </a:stretch>
        </p:blipFill>
        <p:spPr>
          <a:xfrm>
            <a:off x="7521195" y="4222536"/>
            <a:ext cx="1387230" cy="1562421"/>
          </a:xfrm>
          <a:prstGeom prst="rect">
            <a:avLst/>
          </a:prstGeom>
        </p:spPr>
      </p:pic>
    </p:spTree>
    <p:extLst>
      <p:ext uri="{BB962C8B-B14F-4D97-AF65-F5344CB8AC3E}">
        <p14:creationId xmlns:p14="http://schemas.microsoft.com/office/powerpoint/2010/main" val="1189371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751E0885-992B-4408-B676-F5B8A4AD7399}"/>
              </a:ext>
            </a:extLst>
          </p:cNvPr>
          <p:cNvPicPr>
            <a:picLocks noChangeAspect="1"/>
          </p:cNvPicPr>
          <p:nvPr/>
        </p:nvPicPr>
        <p:blipFill>
          <a:blip r:embed="rId2"/>
          <a:stretch>
            <a:fillRect/>
          </a:stretch>
        </p:blipFill>
        <p:spPr>
          <a:xfrm>
            <a:off x="1494673" y="421240"/>
            <a:ext cx="9202653" cy="5815173"/>
          </a:xfrm>
          <a:prstGeom prst="rect">
            <a:avLst/>
          </a:prstGeom>
        </p:spPr>
      </p:pic>
      <p:pic>
        <p:nvPicPr>
          <p:cNvPr id="5" name="Picture 4" descr="Chart, bubble chart&#10;&#10;Description automatically generated">
            <a:extLst>
              <a:ext uri="{FF2B5EF4-FFF2-40B4-BE49-F238E27FC236}">
                <a16:creationId xmlns:a16="http://schemas.microsoft.com/office/drawing/2014/main" id="{D6E953C4-9AA4-4E6E-A4BE-9E5CFF744DED}"/>
              </a:ext>
            </a:extLst>
          </p:cNvPr>
          <p:cNvPicPr>
            <a:picLocks noChangeAspect="1"/>
          </p:cNvPicPr>
          <p:nvPr/>
        </p:nvPicPr>
        <p:blipFill>
          <a:blip r:embed="rId3"/>
          <a:stretch>
            <a:fillRect/>
          </a:stretch>
        </p:blipFill>
        <p:spPr>
          <a:xfrm>
            <a:off x="10381033" y="5514562"/>
            <a:ext cx="1013007" cy="9888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6502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73D62A54-0847-4903-BE8C-069AEAF41620}"/>
              </a:ext>
            </a:extLst>
          </p:cNvPr>
          <p:cNvGrpSpPr/>
          <p:nvPr/>
        </p:nvGrpSpPr>
        <p:grpSpPr>
          <a:xfrm>
            <a:off x="10171725" y="1467742"/>
            <a:ext cx="1425674" cy="3691382"/>
            <a:chOff x="7550259" y="933675"/>
            <a:chExt cx="1077191" cy="3142044"/>
          </a:xfrm>
        </p:grpSpPr>
        <p:cxnSp>
          <p:nvCxnSpPr>
            <p:cNvPr id="49" name="Straight Arrow Connector 48">
              <a:extLst>
                <a:ext uri="{FF2B5EF4-FFF2-40B4-BE49-F238E27FC236}">
                  <a16:creationId xmlns:a16="http://schemas.microsoft.com/office/drawing/2014/main" id="{03897D1E-473F-4EB3-9DAB-32D83B97373E}"/>
                </a:ext>
              </a:extLst>
            </p:cNvPr>
            <p:cNvCxnSpPr>
              <a:cxnSpLocks/>
            </p:cNvCxnSpPr>
            <p:nvPr/>
          </p:nvCxnSpPr>
          <p:spPr>
            <a:xfrm>
              <a:off x="7554373" y="933675"/>
              <a:ext cx="1073077" cy="1"/>
            </a:xfrm>
            <a:prstGeom prst="straightConnector1">
              <a:avLst/>
            </a:prstGeom>
            <a:ln w="127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84E52F45-59D6-4614-934C-F25CB6ADE439}"/>
                </a:ext>
              </a:extLst>
            </p:cNvPr>
            <p:cNvCxnSpPr>
              <a:cxnSpLocks/>
            </p:cNvCxnSpPr>
            <p:nvPr/>
          </p:nvCxnSpPr>
          <p:spPr>
            <a:xfrm flipH="1">
              <a:off x="7550259" y="933675"/>
              <a:ext cx="11419" cy="3142044"/>
            </a:xfrm>
            <a:prstGeom prst="straightConnector1">
              <a:avLst/>
            </a:prstGeom>
            <a:ln w="127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grpSp>
          <p:nvGrpSpPr>
            <p:cNvPr id="53" name="Group 52">
              <a:extLst>
                <a:ext uri="{FF2B5EF4-FFF2-40B4-BE49-F238E27FC236}">
                  <a16:creationId xmlns:a16="http://schemas.microsoft.com/office/drawing/2014/main" id="{7D67DD97-E8A8-47B9-8B2F-63F6C4F36661}"/>
                </a:ext>
              </a:extLst>
            </p:cNvPr>
            <p:cNvGrpSpPr/>
            <p:nvPr/>
          </p:nvGrpSpPr>
          <p:grpSpPr>
            <a:xfrm>
              <a:off x="7561678" y="944790"/>
              <a:ext cx="914707" cy="2457346"/>
              <a:chOff x="10008847" y="2759105"/>
              <a:chExt cx="914707" cy="2457346"/>
            </a:xfrm>
          </p:grpSpPr>
          <p:sp>
            <p:nvSpPr>
              <p:cNvPr id="54" name="Freeform: Shape 53">
                <a:extLst>
                  <a:ext uri="{FF2B5EF4-FFF2-40B4-BE49-F238E27FC236}">
                    <a16:creationId xmlns:a16="http://schemas.microsoft.com/office/drawing/2014/main" id="{B304F3C3-C20E-42AC-B833-08D405CAFBCE}"/>
                  </a:ext>
                </a:extLst>
              </p:cNvPr>
              <p:cNvSpPr/>
              <p:nvPr/>
            </p:nvSpPr>
            <p:spPr>
              <a:xfrm rot="5400000">
                <a:off x="9237528" y="3530425"/>
                <a:ext cx="2457346" cy="914706"/>
              </a:xfrm>
              <a:custGeom>
                <a:avLst/>
                <a:gdLst>
                  <a:gd name="connsiteX0" fmla="*/ 0 w 3771900"/>
                  <a:gd name="connsiteY0" fmla="*/ 1202561 h 1212086"/>
                  <a:gd name="connsiteX1" fmla="*/ 733425 w 3771900"/>
                  <a:gd name="connsiteY1" fmla="*/ 993011 h 1212086"/>
                  <a:gd name="connsiteX2" fmla="*/ 1504950 w 3771900"/>
                  <a:gd name="connsiteY2" fmla="*/ 107186 h 1212086"/>
                  <a:gd name="connsiteX3" fmla="*/ 2066925 w 3771900"/>
                  <a:gd name="connsiteY3" fmla="*/ 107186 h 1212086"/>
                  <a:gd name="connsiteX4" fmla="*/ 2771775 w 3771900"/>
                  <a:gd name="connsiteY4" fmla="*/ 935861 h 1212086"/>
                  <a:gd name="connsiteX5" fmla="*/ 3771900 w 3771900"/>
                  <a:gd name="connsiteY5" fmla="*/ 1212086 h 12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1212086">
                    <a:moveTo>
                      <a:pt x="0" y="1202561"/>
                    </a:moveTo>
                    <a:cubicBezTo>
                      <a:pt x="241300" y="1189067"/>
                      <a:pt x="482600" y="1175573"/>
                      <a:pt x="733425" y="993011"/>
                    </a:cubicBezTo>
                    <a:cubicBezTo>
                      <a:pt x="984250" y="810449"/>
                      <a:pt x="1282700" y="254824"/>
                      <a:pt x="1504950" y="107186"/>
                    </a:cubicBezTo>
                    <a:cubicBezTo>
                      <a:pt x="1727200" y="-40452"/>
                      <a:pt x="1855788" y="-30927"/>
                      <a:pt x="2066925" y="107186"/>
                    </a:cubicBezTo>
                    <a:cubicBezTo>
                      <a:pt x="2278063" y="245298"/>
                      <a:pt x="2487613" y="751711"/>
                      <a:pt x="2771775" y="935861"/>
                    </a:cubicBezTo>
                    <a:cubicBezTo>
                      <a:pt x="3055938" y="1120011"/>
                      <a:pt x="3413919" y="1166048"/>
                      <a:pt x="3771900" y="1212086"/>
                    </a:cubicBezTo>
                  </a:path>
                </a:pathLst>
              </a:cu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Freeform: Shape 54">
                <a:extLst>
                  <a:ext uri="{FF2B5EF4-FFF2-40B4-BE49-F238E27FC236}">
                    <a16:creationId xmlns:a16="http://schemas.microsoft.com/office/drawing/2014/main" id="{FB0DFD23-6FD7-4FFB-AF39-D4BE53287DF1}"/>
                  </a:ext>
                </a:extLst>
              </p:cNvPr>
              <p:cNvSpPr/>
              <p:nvPr/>
            </p:nvSpPr>
            <p:spPr>
              <a:xfrm rot="5400000">
                <a:off x="9371898" y="3396056"/>
                <a:ext cx="2044323" cy="770425"/>
              </a:xfrm>
              <a:custGeom>
                <a:avLst/>
                <a:gdLst>
                  <a:gd name="connsiteX0" fmla="*/ 0 w 3771900"/>
                  <a:gd name="connsiteY0" fmla="*/ 1202561 h 1212086"/>
                  <a:gd name="connsiteX1" fmla="*/ 733425 w 3771900"/>
                  <a:gd name="connsiteY1" fmla="*/ 993011 h 1212086"/>
                  <a:gd name="connsiteX2" fmla="*/ 1504950 w 3771900"/>
                  <a:gd name="connsiteY2" fmla="*/ 107186 h 1212086"/>
                  <a:gd name="connsiteX3" fmla="*/ 2066925 w 3771900"/>
                  <a:gd name="connsiteY3" fmla="*/ 107186 h 1212086"/>
                  <a:gd name="connsiteX4" fmla="*/ 2771775 w 3771900"/>
                  <a:gd name="connsiteY4" fmla="*/ 935861 h 1212086"/>
                  <a:gd name="connsiteX5" fmla="*/ 3771900 w 3771900"/>
                  <a:gd name="connsiteY5" fmla="*/ 1212086 h 12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1212086">
                    <a:moveTo>
                      <a:pt x="0" y="1202561"/>
                    </a:moveTo>
                    <a:cubicBezTo>
                      <a:pt x="241300" y="1189067"/>
                      <a:pt x="482600" y="1175573"/>
                      <a:pt x="733425" y="993011"/>
                    </a:cubicBezTo>
                    <a:cubicBezTo>
                      <a:pt x="984250" y="810449"/>
                      <a:pt x="1282700" y="254824"/>
                      <a:pt x="1504950" y="107186"/>
                    </a:cubicBezTo>
                    <a:cubicBezTo>
                      <a:pt x="1727200" y="-40452"/>
                      <a:pt x="1855788" y="-30927"/>
                      <a:pt x="2066925" y="107186"/>
                    </a:cubicBezTo>
                    <a:cubicBezTo>
                      <a:pt x="2278063" y="245298"/>
                      <a:pt x="2487613" y="751711"/>
                      <a:pt x="2771775" y="935861"/>
                    </a:cubicBezTo>
                    <a:cubicBezTo>
                      <a:pt x="3055938" y="1120011"/>
                      <a:pt x="3413919" y="1166048"/>
                      <a:pt x="3771900" y="1212086"/>
                    </a:cubicBezTo>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6" name="Freeform: Shape 55">
                <a:extLst>
                  <a:ext uri="{FF2B5EF4-FFF2-40B4-BE49-F238E27FC236}">
                    <a16:creationId xmlns:a16="http://schemas.microsoft.com/office/drawing/2014/main" id="{BD2DB542-3DE6-4023-8477-705CC167D40B}"/>
                  </a:ext>
                </a:extLst>
              </p:cNvPr>
              <p:cNvSpPr/>
              <p:nvPr/>
            </p:nvSpPr>
            <p:spPr>
              <a:xfrm rot="5400000">
                <a:off x="9244151" y="3525839"/>
                <a:ext cx="1875180" cy="341713"/>
              </a:xfrm>
              <a:custGeom>
                <a:avLst/>
                <a:gdLst>
                  <a:gd name="connsiteX0" fmla="*/ 0 w 3771900"/>
                  <a:gd name="connsiteY0" fmla="*/ 1202561 h 1212086"/>
                  <a:gd name="connsiteX1" fmla="*/ 733425 w 3771900"/>
                  <a:gd name="connsiteY1" fmla="*/ 993011 h 1212086"/>
                  <a:gd name="connsiteX2" fmla="*/ 1504950 w 3771900"/>
                  <a:gd name="connsiteY2" fmla="*/ 107186 h 1212086"/>
                  <a:gd name="connsiteX3" fmla="*/ 2066925 w 3771900"/>
                  <a:gd name="connsiteY3" fmla="*/ 107186 h 1212086"/>
                  <a:gd name="connsiteX4" fmla="*/ 2771775 w 3771900"/>
                  <a:gd name="connsiteY4" fmla="*/ 935861 h 1212086"/>
                  <a:gd name="connsiteX5" fmla="*/ 3771900 w 3771900"/>
                  <a:gd name="connsiteY5" fmla="*/ 1212086 h 12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1212086">
                    <a:moveTo>
                      <a:pt x="0" y="1202561"/>
                    </a:moveTo>
                    <a:cubicBezTo>
                      <a:pt x="241300" y="1189067"/>
                      <a:pt x="482600" y="1175573"/>
                      <a:pt x="733425" y="993011"/>
                    </a:cubicBezTo>
                    <a:cubicBezTo>
                      <a:pt x="984250" y="810449"/>
                      <a:pt x="1282700" y="254824"/>
                      <a:pt x="1504950" y="107186"/>
                    </a:cubicBezTo>
                    <a:cubicBezTo>
                      <a:pt x="1727200" y="-40452"/>
                      <a:pt x="1855788" y="-30927"/>
                      <a:pt x="2066925" y="107186"/>
                    </a:cubicBezTo>
                    <a:cubicBezTo>
                      <a:pt x="2278063" y="245298"/>
                      <a:pt x="2487613" y="751711"/>
                      <a:pt x="2771775" y="935861"/>
                    </a:cubicBezTo>
                    <a:cubicBezTo>
                      <a:pt x="3055938" y="1120011"/>
                      <a:pt x="3413919" y="1166048"/>
                      <a:pt x="3771900" y="1212086"/>
                    </a:cubicBezTo>
                  </a:path>
                </a:pathLst>
              </a:custGeom>
              <a:solidFill>
                <a:srgbClr val="358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pic>
        <p:nvPicPr>
          <p:cNvPr id="3" name="Picture 2">
            <a:extLst>
              <a:ext uri="{FF2B5EF4-FFF2-40B4-BE49-F238E27FC236}">
                <a16:creationId xmlns:a16="http://schemas.microsoft.com/office/drawing/2014/main" id="{84E2D9C7-E660-42EC-8081-0580EA73CC16}"/>
              </a:ext>
            </a:extLst>
          </p:cNvPr>
          <p:cNvPicPr>
            <a:picLocks noChangeAspect="1"/>
          </p:cNvPicPr>
          <p:nvPr/>
        </p:nvPicPr>
        <p:blipFill>
          <a:blip r:embed="rId3"/>
          <a:stretch>
            <a:fillRect/>
          </a:stretch>
        </p:blipFill>
        <p:spPr>
          <a:xfrm>
            <a:off x="1871206" y="605866"/>
            <a:ext cx="8176186" cy="5150195"/>
          </a:xfrm>
          <a:prstGeom prst="rect">
            <a:avLst/>
          </a:prstGeom>
        </p:spPr>
      </p:pic>
      <p:sp>
        <p:nvSpPr>
          <p:cNvPr id="674" name="TextBox 673">
            <a:extLst>
              <a:ext uri="{FF2B5EF4-FFF2-40B4-BE49-F238E27FC236}">
                <a16:creationId xmlns:a16="http://schemas.microsoft.com/office/drawing/2014/main" id="{A02F4652-24E5-4467-B99B-A93CE49EDA4B}"/>
              </a:ext>
            </a:extLst>
          </p:cNvPr>
          <p:cNvSpPr txBox="1"/>
          <p:nvPr/>
        </p:nvSpPr>
        <p:spPr>
          <a:xfrm rot="5400000">
            <a:off x="9337959" y="1670117"/>
            <a:ext cx="1178528"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2000" dirty="0"/>
              <a:t>POC yield</a:t>
            </a:r>
          </a:p>
        </p:txBody>
      </p:sp>
      <p:sp>
        <p:nvSpPr>
          <p:cNvPr id="675" name="TextBox 674">
            <a:extLst>
              <a:ext uri="{FF2B5EF4-FFF2-40B4-BE49-F238E27FC236}">
                <a16:creationId xmlns:a16="http://schemas.microsoft.com/office/drawing/2014/main" id="{49C0F3FB-5FD7-49E0-A8AF-BF81B66045D8}"/>
              </a:ext>
            </a:extLst>
          </p:cNvPr>
          <p:cNvSpPr txBox="1"/>
          <p:nvPr/>
        </p:nvSpPr>
        <p:spPr>
          <a:xfrm>
            <a:off x="10081111" y="991634"/>
            <a:ext cx="966931"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2000" dirty="0"/>
              <a:t>Density</a:t>
            </a:r>
          </a:p>
        </p:txBody>
      </p:sp>
      <p:sp>
        <p:nvSpPr>
          <p:cNvPr id="473" name="TextBox 472">
            <a:extLst>
              <a:ext uri="{FF2B5EF4-FFF2-40B4-BE49-F238E27FC236}">
                <a16:creationId xmlns:a16="http://schemas.microsoft.com/office/drawing/2014/main" id="{765161E1-42ED-4EC5-BC8B-717005BE2A0D}"/>
              </a:ext>
            </a:extLst>
          </p:cNvPr>
          <p:cNvSpPr txBox="1"/>
          <p:nvPr/>
        </p:nvSpPr>
        <p:spPr>
          <a:xfrm>
            <a:off x="524425" y="3027750"/>
            <a:ext cx="1831976" cy="369332"/>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1800" dirty="0"/>
              <a:t>Stream channel</a:t>
            </a:r>
          </a:p>
        </p:txBody>
      </p:sp>
      <p:sp>
        <p:nvSpPr>
          <p:cNvPr id="474" name="Left Brace 473">
            <a:extLst>
              <a:ext uri="{FF2B5EF4-FFF2-40B4-BE49-F238E27FC236}">
                <a16:creationId xmlns:a16="http://schemas.microsoft.com/office/drawing/2014/main" id="{83485A00-3BDF-48AC-A223-D2D78C3FCDA4}"/>
              </a:ext>
            </a:extLst>
          </p:cNvPr>
          <p:cNvSpPr/>
          <p:nvPr/>
        </p:nvSpPr>
        <p:spPr>
          <a:xfrm>
            <a:off x="2171378" y="1373806"/>
            <a:ext cx="168243" cy="1551697"/>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75" name="TextBox 474">
            <a:extLst>
              <a:ext uri="{FF2B5EF4-FFF2-40B4-BE49-F238E27FC236}">
                <a16:creationId xmlns:a16="http://schemas.microsoft.com/office/drawing/2014/main" id="{E9D7C23C-C16B-4E3C-ABEC-2CB264123101}"/>
              </a:ext>
            </a:extLst>
          </p:cNvPr>
          <p:cNvSpPr txBox="1"/>
          <p:nvPr/>
        </p:nvSpPr>
        <p:spPr>
          <a:xfrm>
            <a:off x="1115538" y="1944395"/>
            <a:ext cx="1022121" cy="369332"/>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1800" dirty="0"/>
              <a:t>Hillslope</a:t>
            </a:r>
          </a:p>
        </p:txBody>
      </p:sp>
      <p:sp>
        <p:nvSpPr>
          <p:cNvPr id="476" name="TextBox 475">
            <a:extLst>
              <a:ext uri="{FF2B5EF4-FFF2-40B4-BE49-F238E27FC236}">
                <a16:creationId xmlns:a16="http://schemas.microsoft.com/office/drawing/2014/main" id="{B45713CB-BEB5-4B7A-9491-210A9D39F28A}"/>
              </a:ext>
            </a:extLst>
          </p:cNvPr>
          <p:cNvSpPr txBox="1"/>
          <p:nvPr/>
        </p:nvSpPr>
        <p:spPr>
          <a:xfrm>
            <a:off x="75090" y="3594848"/>
            <a:ext cx="1010854" cy="523220"/>
          </a:xfrm>
          <a:prstGeom prst="rect">
            <a:avLst/>
          </a:prstGeom>
          <a:noFill/>
        </p:spPr>
        <p:txBody>
          <a:bodyPr wrap="none" rtlCol="0">
            <a:spAutoFit/>
          </a:bodyPr>
          <a:lstStyle/>
          <a:p>
            <a:r>
              <a:rPr lang="en-US" sz="1400" dirty="0">
                <a:solidFill>
                  <a:schemeClr val="tx1">
                    <a:lumMod val="65000"/>
                    <a:lumOff val="35000"/>
                  </a:schemeClr>
                </a:solidFill>
              </a:rPr>
              <a:t>Coniferous </a:t>
            </a:r>
          </a:p>
          <a:p>
            <a:r>
              <a:rPr lang="en-US" sz="1400" dirty="0">
                <a:solidFill>
                  <a:schemeClr val="tx1">
                    <a:lumMod val="65000"/>
                    <a:lumOff val="35000"/>
                  </a:schemeClr>
                </a:solidFill>
              </a:rPr>
              <a:t>vegetation</a:t>
            </a:r>
          </a:p>
        </p:txBody>
      </p:sp>
      <p:sp>
        <p:nvSpPr>
          <p:cNvPr id="477" name="Oval 476">
            <a:extLst>
              <a:ext uri="{FF2B5EF4-FFF2-40B4-BE49-F238E27FC236}">
                <a16:creationId xmlns:a16="http://schemas.microsoft.com/office/drawing/2014/main" id="{C62862E3-28F6-4C08-A859-45ADAEE6C465}"/>
              </a:ext>
            </a:extLst>
          </p:cNvPr>
          <p:cNvSpPr/>
          <p:nvPr/>
        </p:nvSpPr>
        <p:spPr>
          <a:xfrm>
            <a:off x="6511986" y="3249511"/>
            <a:ext cx="274320" cy="274320"/>
          </a:xfrm>
          <a:prstGeom prst="ellipse">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78" name="Straight Connector 477">
            <a:extLst>
              <a:ext uri="{FF2B5EF4-FFF2-40B4-BE49-F238E27FC236}">
                <a16:creationId xmlns:a16="http://schemas.microsoft.com/office/drawing/2014/main" id="{80DB0EFC-D2E1-4450-984D-6025912E0AF0}"/>
              </a:ext>
            </a:extLst>
          </p:cNvPr>
          <p:cNvCxnSpPr>
            <a:cxnSpLocks/>
            <a:stCxn id="477" idx="1"/>
          </p:cNvCxnSpPr>
          <p:nvPr/>
        </p:nvCxnSpPr>
        <p:spPr>
          <a:xfrm flipH="1">
            <a:off x="1759319" y="3289684"/>
            <a:ext cx="4792840" cy="1892551"/>
          </a:xfrm>
          <a:prstGeom prst="line">
            <a:avLst/>
          </a:prstGeom>
          <a:noFill/>
          <a:ln w="19050">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79" name="Straight Connector 478">
            <a:extLst>
              <a:ext uri="{FF2B5EF4-FFF2-40B4-BE49-F238E27FC236}">
                <a16:creationId xmlns:a16="http://schemas.microsoft.com/office/drawing/2014/main" id="{3EC0965F-4665-432D-8B05-14695808F781}"/>
              </a:ext>
            </a:extLst>
          </p:cNvPr>
          <p:cNvCxnSpPr>
            <a:cxnSpLocks/>
            <a:stCxn id="499" idx="4"/>
            <a:endCxn id="477" idx="5"/>
          </p:cNvCxnSpPr>
          <p:nvPr/>
        </p:nvCxnSpPr>
        <p:spPr>
          <a:xfrm flipV="1">
            <a:off x="1591068" y="3483658"/>
            <a:ext cx="5155065" cy="3215971"/>
          </a:xfrm>
          <a:prstGeom prst="line">
            <a:avLst/>
          </a:prstGeom>
          <a:noFill/>
          <a:ln w="19050">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80" name="Connector: Elbow 479">
            <a:extLst>
              <a:ext uri="{FF2B5EF4-FFF2-40B4-BE49-F238E27FC236}">
                <a16:creationId xmlns:a16="http://schemas.microsoft.com/office/drawing/2014/main" id="{0A6A6EB1-84BC-4E80-91C1-781DFD6475BB}"/>
              </a:ext>
            </a:extLst>
          </p:cNvPr>
          <p:cNvCxnSpPr>
            <a:stCxn id="476" idx="2"/>
          </p:cNvCxnSpPr>
          <p:nvPr/>
        </p:nvCxnSpPr>
        <p:spPr>
          <a:xfrm rot="16200000" flipH="1">
            <a:off x="610685" y="4087899"/>
            <a:ext cx="240110" cy="300447"/>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1" name="TextBox 480">
            <a:extLst>
              <a:ext uri="{FF2B5EF4-FFF2-40B4-BE49-F238E27FC236}">
                <a16:creationId xmlns:a16="http://schemas.microsoft.com/office/drawing/2014/main" id="{B452377C-9FBD-4A98-B455-F481D9A36109}"/>
              </a:ext>
            </a:extLst>
          </p:cNvPr>
          <p:cNvSpPr txBox="1"/>
          <p:nvPr/>
        </p:nvSpPr>
        <p:spPr>
          <a:xfrm>
            <a:off x="2900059" y="5863610"/>
            <a:ext cx="2065758" cy="52322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400" dirty="0"/>
              <a:t>Mineral Rich-Carbon Poor</a:t>
            </a:r>
          </a:p>
          <a:p>
            <a:r>
              <a:rPr lang="en-US" sz="1400" dirty="0"/>
              <a:t>(e.g., mineral soil)</a:t>
            </a:r>
          </a:p>
        </p:txBody>
      </p:sp>
      <p:sp>
        <p:nvSpPr>
          <p:cNvPr id="482" name="TextBox 481">
            <a:extLst>
              <a:ext uri="{FF2B5EF4-FFF2-40B4-BE49-F238E27FC236}">
                <a16:creationId xmlns:a16="http://schemas.microsoft.com/office/drawing/2014/main" id="{7644D866-D808-40FA-AAB6-CACD47B595C6}"/>
              </a:ext>
            </a:extLst>
          </p:cNvPr>
          <p:cNvSpPr txBox="1"/>
          <p:nvPr/>
        </p:nvSpPr>
        <p:spPr>
          <a:xfrm>
            <a:off x="2339621" y="4873986"/>
            <a:ext cx="2065758" cy="52322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400" dirty="0"/>
              <a:t>Carbon Rich-Mineral Poor</a:t>
            </a:r>
          </a:p>
          <a:p>
            <a:r>
              <a:rPr lang="en-US" sz="1400" dirty="0"/>
              <a:t>(e.g., fresh litter inputs)</a:t>
            </a:r>
          </a:p>
        </p:txBody>
      </p:sp>
      <p:sp>
        <p:nvSpPr>
          <p:cNvPr id="483" name="TextBox 482">
            <a:extLst>
              <a:ext uri="{FF2B5EF4-FFF2-40B4-BE49-F238E27FC236}">
                <a16:creationId xmlns:a16="http://schemas.microsoft.com/office/drawing/2014/main" id="{088E73DD-67A1-45AB-BA7F-88ADC1DE00C0}"/>
              </a:ext>
            </a:extLst>
          </p:cNvPr>
          <p:cNvSpPr txBox="1"/>
          <p:nvPr/>
        </p:nvSpPr>
        <p:spPr>
          <a:xfrm>
            <a:off x="6079422" y="5667561"/>
            <a:ext cx="2333075" cy="52322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400" dirty="0"/>
              <a:t>Instream retention structures</a:t>
            </a:r>
          </a:p>
          <a:p>
            <a:r>
              <a:rPr lang="en-US" sz="1400" dirty="0"/>
              <a:t>(e.g., large woody debris)</a:t>
            </a:r>
          </a:p>
        </p:txBody>
      </p:sp>
      <p:cxnSp>
        <p:nvCxnSpPr>
          <p:cNvPr id="491" name="Straight Arrow Connector 490">
            <a:extLst>
              <a:ext uri="{FF2B5EF4-FFF2-40B4-BE49-F238E27FC236}">
                <a16:creationId xmlns:a16="http://schemas.microsoft.com/office/drawing/2014/main" id="{7A2D6F56-1E8A-4D82-AA01-A9C1DFA72AB2}"/>
              </a:ext>
            </a:extLst>
          </p:cNvPr>
          <p:cNvCxnSpPr>
            <a:cxnSpLocks/>
          </p:cNvCxnSpPr>
          <p:nvPr/>
        </p:nvCxnSpPr>
        <p:spPr>
          <a:xfrm>
            <a:off x="6557082" y="3268560"/>
            <a:ext cx="0" cy="160542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2" name="Group 491">
            <a:extLst>
              <a:ext uri="{FF2B5EF4-FFF2-40B4-BE49-F238E27FC236}">
                <a16:creationId xmlns:a16="http://schemas.microsoft.com/office/drawing/2014/main" id="{41F97103-1CDC-4B08-8AD3-90B5C960700C}"/>
              </a:ext>
            </a:extLst>
          </p:cNvPr>
          <p:cNvGrpSpPr/>
          <p:nvPr/>
        </p:nvGrpSpPr>
        <p:grpSpPr>
          <a:xfrm>
            <a:off x="795964" y="5102127"/>
            <a:ext cx="1590207" cy="1597502"/>
            <a:chOff x="1195966" y="4699376"/>
            <a:chExt cx="1115129" cy="1105551"/>
          </a:xfrm>
        </p:grpSpPr>
        <p:pic>
          <p:nvPicPr>
            <p:cNvPr id="493" name="Picture 492">
              <a:extLst>
                <a:ext uri="{FF2B5EF4-FFF2-40B4-BE49-F238E27FC236}">
                  <a16:creationId xmlns:a16="http://schemas.microsoft.com/office/drawing/2014/main" id="{6B5D10EE-E2CB-4A2A-A07F-DA1CE0071CA8}"/>
                </a:ext>
              </a:extLst>
            </p:cNvPr>
            <p:cNvPicPr>
              <a:picLocks noChangeAspect="1"/>
            </p:cNvPicPr>
            <p:nvPr/>
          </p:nvPicPr>
          <p:blipFill>
            <a:blip r:embed="rId4"/>
            <a:stretch>
              <a:fillRect/>
            </a:stretch>
          </p:blipFill>
          <p:spPr>
            <a:xfrm>
              <a:off x="1279439" y="4800001"/>
              <a:ext cx="926437" cy="904303"/>
            </a:xfrm>
            <a:prstGeom prst="rect">
              <a:avLst/>
            </a:prstGeom>
            <a:ln>
              <a:noFill/>
            </a:ln>
            <a:effectLst>
              <a:outerShdw blurRad="292100" dist="139700" dir="2700000" algn="tl" rotWithShape="0">
                <a:srgbClr val="333333">
                  <a:alpha val="65000"/>
                </a:srgbClr>
              </a:outerShdw>
            </a:effectLst>
          </p:spPr>
        </p:pic>
        <p:sp>
          <p:nvSpPr>
            <p:cNvPr id="499" name="Oval 498">
              <a:extLst>
                <a:ext uri="{FF2B5EF4-FFF2-40B4-BE49-F238E27FC236}">
                  <a16:creationId xmlns:a16="http://schemas.microsoft.com/office/drawing/2014/main" id="{F344D00A-4BE2-408C-A4EA-D1347482D108}"/>
                </a:ext>
              </a:extLst>
            </p:cNvPr>
            <p:cNvSpPr/>
            <p:nvPr/>
          </p:nvSpPr>
          <p:spPr>
            <a:xfrm>
              <a:off x="1195966" y="4699376"/>
              <a:ext cx="1115129" cy="1105551"/>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cxnSp>
        <p:nvCxnSpPr>
          <p:cNvPr id="511" name="Straight Arrow Connector 510">
            <a:extLst>
              <a:ext uri="{FF2B5EF4-FFF2-40B4-BE49-F238E27FC236}">
                <a16:creationId xmlns:a16="http://schemas.microsoft.com/office/drawing/2014/main" id="{EAD61A30-05A1-44CC-93CA-F4BCEF8D4FD1}"/>
              </a:ext>
            </a:extLst>
          </p:cNvPr>
          <p:cNvCxnSpPr>
            <a:cxnSpLocks/>
          </p:cNvCxnSpPr>
          <p:nvPr/>
        </p:nvCxnSpPr>
        <p:spPr>
          <a:xfrm>
            <a:off x="920119" y="5128334"/>
            <a:ext cx="716824" cy="3501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4B19A965-2B80-4EEA-8C79-649912D62886}"/>
              </a:ext>
            </a:extLst>
          </p:cNvPr>
          <p:cNvCxnSpPr>
            <a:cxnSpLocks/>
          </p:cNvCxnSpPr>
          <p:nvPr/>
        </p:nvCxnSpPr>
        <p:spPr>
          <a:xfrm>
            <a:off x="1095309" y="5645588"/>
            <a:ext cx="54858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3" name="TextBox 512">
            <a:extLst>
              <a:ext uri="{FF2B5EF4-FFF2-40B4-BE49-F238E27FC236}">
                <a16:creationId xmlns:a16="http://schemas.microsoft.com/office/drawing/2014/main" id="{E6019156-4C9A-4FAA-845B-E6E5ABC9602A}"/>
              </a:ext>
            </a:extLst>
          </p:cNvPr>
          <p:cNvSpPr txBox="1"/>
          <p:nvPr/>
        </p:nvSpPr>
        <p:spPr>
          <a:xfrm>
            <a:off x="109448" y="4446150"/>
            <a:ext cx="1002575" cy="523220"/>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1400" dirty="0"/>
              <a:t>Sediment</a:t>
            </a:r>
          </a:p>
          <a:p>
            <a:r>
              <a:rPr lang="en-US" sz="1400" dirty="0"/>
              <a:t>particles</a:t>
            </a:r>
          </a:p>
        </p:txBody>
      </p:sp>
      <p:sp>
        <p:nvSpPr>
          <p:cNvPr id="514" name="TextBox 513">
            <a:extLst>
              <a:ext uri="{FF2B5EF4-FFF2-40B4-BE49-F238E27FC236}">
                <a16:creationId xmlns:a16="http://schemas.microsoft.com/office/drawing/2014/main" id="{681CD9F8-7B5D-4DB2-BDB8-09BDDD3946BC}"/>
              </a:ext>
            </a:extLst>
          </p:cNvPr>
          <p:cNvSpPr txBox="1"/>
          <p:nvPr/>
        </p:nvSpPr>
        <p:spPr>
          <a:xfrm>
            <a:off x="12149852" y="3283981"/>
            <a:ext cx="927946" cy="307777"/>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400" dirty="0"/>
              <a:t>Total yield</a:t>
            </a:r>
          </a:p>
        </p:txBody>
      </p:sp>
      <p:sp>
        <p:nvSpPr>
          <p:cNvPr id="515" name="TextBox 514">
            <a:extLst>
              <a:ext uri="{FF2B5EF4-FFF2-40B4-BE49-F238E27FC236}">
                <a16:creationId xmlns:a16="http://schemas.microsoft.com/office/drawing/2014/main" id="{59ABA950-366F-4400-9B3D-407DEF8BDF0A}"/>
              </a:ext>
            </a:extLst>
          </p:cNvPr>
          <p:cNvSpPr txBox="1"/>
          <p:nvPr/>
        </p:nvSpPr>
        <p:spPr>
          <a:xfrm>
            <a:off x="11644545" y="5296981"/>
            <a:ext cx="1778051" cy="52322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400" dirty="0"/>
              <a:t>Carbon-poor particles</a:t>
            </a:r>
          </a:p>
          <a:p>
            <a:r>
              <a:rPr lang="en-US" sz="1400" dirty="0"/>
              <a:t> at high POC yields</a:t>
            </a:r>
          </a:p>
        </p:txBody>
      </p:sp>
      <p:cxnSp>
        <p:nvCxnSpPr>
          <p:cNvPr id="516" name="Connector: Elbow 515">
            <a:extLst>
              <a:ext uri="{FF2B5EF4-FFF2-40B4-BE49-F238E27FC236}">
                <a16:creationId xmlns:a16="http://schemas.microsoft.com/office/drawing/2014/main" id="{A7B19A50-8A17-49E8-ABCE-142F5E3431EA}"/>
              </a:ext>
            </a:extLst>
          </p:cNvPr>
          <p:cNvCxnSpPr>
            <a:cxnSpLocks/>
            <a:endCxn id="514" idx="1"/>
          </p:cNvCxnSpPr>
          <p:nvPr/>
        </p:nvCxnSpPr>
        <p:spPr>
          <a:xfrm rot="5400000" flipH="1" flipV="1">
            <a:off x="12017759" y="3487190"/>
            <a:ext cx="181412" cy="82773"/>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7" name="Connector: Elbow 516">
            <a:extLst>
              <a:ext uri="{FF2B5EF4-FFF2-40B4-BE49-F238E27FC236}">
                <a16:creationId xmlns:a16="http://schemas.microsoft.com/office/drawing/2014/main" id="{015259A4-9016-4CA6-9EC4-A39A32F98FA9}"/>
              </a:ext>
            </a:extLst>
          </p:cNvPr>
          <p:cNvCxnSpPr>
            <a:cxnSpLocks/>
            <a:endCxn id="515" idx="1"/>
          </p:cNvCxnSpPr>
          <p:nvPr/>
        </p:nvCxnSpPr>
        <p:spPr>
          <a:xfrm rot="16200000" flipH="1">
            <a:off x="11207103" y="5121148"/>
            <a:ext cx="668781" cy="206104"/>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8" name="Left Brace 517">
            <a:extLst>
              <a:ext uri="{FF2B5EF4-FFF2-40B4-BE49-F238E27FC236}">
                <a16:creationId xmlns:a16="http://schemas.microsoft.com/office/drawing/2014/main" id="{3ECD99F4-7097-4202-9562-6328A6D9BCFC}"/>
              </a:ext>
            </a:extLst>
          </p:cNvPr>
          <p:cNvSpPr/>
          <p:nvPr/>
        </p:nvSpPr>
        <p:spPr>
          <a:xfrm>
            <a:off x="2185491" y="2977243"/>
            <a:ext cx="140117" cy="516299"/>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519" name="TextBox 518">
            <a:extLst>
              <a:ext uri="{FF2B5EF4-FFF2-40B4-BE49-F238E27FC236}">
                <a16:creationId xmlns:a16="http://schemas.microsoft.com/office/drawing/2014/main" id="{B2B454EA-6CD8-418F-855F-562B5C9D8623}"/>
              </a:ext>
            </a:extLst>
          </p:cNvPr>
          <p:cNvSpPr txBox="1"/>
          <p:nvPr/>
        </p:nvSpPr>
        <p:spPr>
          <a:xfrm>
            <a:off x="12037322" y="4548915"/>
            <a:ext cx="759183" cy="52322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pPr algn="ctr"/>
            <a:r>
              <a:rPr lang="en-US" sz="1400" dirty="0"/>
              <a:t>Mixed </a:t>
            </a:r>
          </a:p>
          <a:p>
            <a:pPr algn="ctr"/>
            <a:r>
              <a:rPr lang="en-US" sz="1400" dirty="0"/>
              <a:t>detritus</a:t>
            </a:r>
          </a:p>
        </p:txBody>
      </p:sp>
      <p:cxnSp>
        <p:nvCxnSpPr>
          <p:cNvPr id="16" name="Connector: Elbow 15">
            <a:extLst>
              <a:ext uri="{FF2B5EF4-FFF2-40B4-BE49-F238E27FC236}">
                <a16:creationId xmlns:a16="http://schemas.microsoft.com/office/drawing/2014/main" id="{E5373A16-06A2-4FED-B52A-A2FDD3E1DD1C}"/>
              </a:ext>
            </a:extLst>
          </p:cNvPr>
          <p:cNvCxnSpPr>
            <a:cxnSpLocks/>
            <a:stCxn id="55" idx="4"/>
            <a:endCxn id="519" idx="1"/>
          </p:cNvCxnSpPr>
          <p:nvPr/>
        </p:nvCxnSpPr>
        <p:spPr>
          <a:xfrm rot="16200000" flipH="1">
            <a:off x="10445864" y="3219067"/>
            <a:ext cx="1564806" cy="1618110"/>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5CC0448-3D85-43E0-A8D1-BFD24F657A6A}"/>
              </a:ext>
            </a:extLst>
          </p:cNvPr>
          <p:cNvSpPr txBox="1"/>
          <p:nvPr/>
        </p:nvSpPr>
        <p:spPr>
          <a:xfrm>
            <a:off x="11678187" y="2805996"/>
            <a:ext cx="1705916" cy="52322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400" dirty="0"/>
              <a:t>Carbon-rich particles</a:t>
            </a:r>
          </a:p>
          <a:p>
            <a:r>
              <a:rPr lang="en-US" sz="1400" dirty="0"/>
              <a:t>at low POC yields</a:t>
            </a:r>
          </a:p>
        </p:txBody>
      </p:sp>
      <p:cxnSp>
        <p:nvCxnSpPr>
          <p:cNvPr id="4" name="Connector: Elbow 3">
            <a:extLst>
              <a:ext uri="{FF2B5EF4-FFF2-40B4-BE49-F238E27FC236}">
                <a16:creationId xmlns:a16="http://schemas.microsoft.com/office/drawing/2014/main" id="{DAF6D4D8-5B16-42BE-AC07-99CA13DB09CE}"/>
              </a:ext>
            </a:extLst>
          </p:cNvPr>
          <p:cNvCxnSpPr>
            <a:cxnSpLocks/>
            <a:endCxn id="48" idx="1"/>
          </p:cNvCxnSpPr>
          <p:nvPr/>
        </p:nvCxnSpPr>
        <p:spPr>
          <a:xfrm rot="5400000" flipH="1" flipV="1">
            <a:off x="11418919" y="3147823"/>
            <a:ext cx="339485" cy="179052"/>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AFFFC63-6A20-4147-AD4F-9C9FBE7058A5}"/>
              </a:ext>
            </a:extLst>
          </p:cNvPr>
          <p:cNvSpPr txBox="1"/>
          <p:nvPr/>
        </p:nvSpPr>
        <p:spPr>
          <a:xfrm>
            <a:off x="321199" y="295976"/>
            <a:ext cx="8654797" cy="646331"/>
          </a:xfrm>
          <a:prstGeom prst="rect">
            <a:avLst/>
          </a:prstGeom>
          <a:noFill/>
        </p:spPr>
        <p:txBody>
          <a:bodyPr wrap="square" rtlCol="0">
            <a:spAutoFit/>
          </a:bodyPr>
          <a:lstStyle/>
          <a:p>
            <a:r>
              <a:rPr lang="en-US" sz="3600" b="1" dirty="0">
                <a:solidFill>
                  <a:schemeClr val="tx1">
                    <a:lumMod val="50000"/>
                    <a:lumOff val="50000"/>
                  </a:schemeClr>
                </a:solidFill>
              </a:rPr>
              <a:t>Particulate </a:t>
            </a:r>
            <a:r>
              <a:rPr lang="en-US" sz="3600" b="1" dirty="0">
                <a:solidFill>
                  <a:srgbClr val="00B050"/>
                </a:solidFill>
              </a:rPr>
              <a:t>Organic Carbon</a:t>
            </a:r>
            <a:r>
              <a:rPr lang="en-US" sz="3600" b="1" dirty="0">
                <a:solidFill>
                  <a:schemeClr val="tx1">
                    <a:lumMod val="50000"/>
                    <a:lumOff val="50000"/>
                  </a:schemeClr>
                </a:solidFill>
              </a:rPr>
              <a:t> yield</a:t>
            </a:r>
            <a:endParaRPr lang="en-US" sz="3600" b="1" dirty="0">
              <a:solidFill>
                <a:srgbClr val="00B050"/>
              </a:solidFill>
            </a:endParaRPr>
          </a:p>
        </p:txBody>
      </p:sp>
    </p:spTree>
    <p:extLst>
      <p:ext uri="{BB962C8B-B14F-4D97-AF65-F5344CB8AC3E}">
        <p14:creationId xmlns:p14="http://schemas.microsoft.com/office/powerpoint/2010/main" val="312319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EBDFC7A9-94BD-9244-B66F-046735B07339}"/>
              </a:ext>
            </a:extLst>
          </p:cNvPr>
          <p:cNvSpPr/>
          <p:nvPr/>
        </p:nvSpPr>
        <p:spPr>
          <a:xfrm>
            <a:off x="974127" y="4258851"/>
            <a:ext cx="3771028" cy="1560405"/>
          </a:xfrm>
          <a:custGeom>
            <a:avLst/>
            <a:gdLst>
              <a:gd name="connsiteX0" fmla="*/ 3347729 w 3771028"/>
              <a:gd name="connsiteY0" fmla="*/ 0 h 1560405"/>
              <a:gd name="connsiteX1" fmla="*/ 3342726 w 3771028"/>
              <a:gd name="connsiteY1" fmla="*/ 535126 h 1560405"/>
              <a:gd name="connsiteX2" fmla="*/ 3771028 w 3771028"/>
              <a:gd name="connsiteY2" fmla="*/ 509202 h 1560405"/>
              <a:gd name="connsiteX3" fmla="*/ 3734265 w 3771028"/>
              <a:gd name="connsiteY3" fmla="*/ 568221 h 1560405"/>
              <a:gd name="connsiteX4" fmla="*/ 1820972 w 3771028"/>
              <a:gd name="connsiteY4" fmla="*/ 1560405 h 1560405"/>
              <a:gd name="connsiteX5" fmla="*/ 269560 w 3771028"/>
              <a:gd name="connsiteY5" fmla="*/ 975790 h 1560405"/>
              <a:gd name="connsiteX6" fmla="*/ 170473 w 3771028"/>
              <a:gd name="connsiteY6" fmla="*/ 876815 h 1560405"/>
              <a:gd name="connsiteX7" fmla="*/ 0 w 3771028"/>
              <a:gd name="connsiteY7" fmla="*/ 957779 h 1560405"/>
              <a:gd name="connsiteX8" fmla="*/ 192769 w 3771028"/>
              <a:gd name="connsiteY8" fmla="*/ 206846 h 1560405"/>
              <a:gd name="connsiteX9" fmla="*/ 896587 w 3771028"/>
              <a:gd name="connsiteY9" fmla="*/ 531960 h 1560405"/>
              <a:gd name="connsiteX10" fmla="*/ 775814 w 3771028"/>
              <a:gd name="connsiteY10" fmla="*/ 589319 h 1560405"/>
              <a:gd name="connsiteX11" fmla="*/ 779437 w 3771028"/>
              <a:gd name="connsiteY11" fmla="*/ 592388 h 1560405"/>
              <a:gd name="connsiteX12" fmla="*/ 1820972 w 3771028"/>
              <a:gd name="connsiteY12" fmla="*/ 940057 h 1560405"/>
              <a:gd name="connsiteX13" fmla="*/ 3304365 w 3771028"/>
              <a:gd name="connsiteY13" fmla="*/ 86979 h 156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1028" h="1560405">
                <a:moveTo>
                  <a:pt x="3347729" y="0"/>
                </a:moveTo>
                <a:lnTo>
                  <a:pt x="3342726" y="535126"/>
                </a:lnTo>
                <a:lnTo>
                  <a:pt x="3771028" y="509202"/>
                </a:lnTo>
                <a:lnTo>
                  <a:pt x="3734265" y="568221"/>
                </a:lnTo>
                <a:cubicBezTo>
                  <a:pt x="3319618" y="1166834"/>
                  <a:pt x="2617420" y="1560405"/>
                  <a:pt x="1820972" y="1560405"/>
                </a:cubicBezTo>
                <a:cubicBezTo>
                  <a:pt x="1223637" y="1560405"/>
                  <a:pt x="679317" y="1339022"/>
                  <a:pt x="269560" y="975790"/>
                </a:cubicBezTo>
                <a:lnTo>
                  <a:pt x="170473" y="876815"/>
                </a:lnTo>
                <a:lnTo>
                  <a:pt x="0" y="957779"/>
                </a:lnTo>
                <a:lnTo>
                  <a:pt x="192769" y="206846"/>
                </a:lnTo>
                <a:lnTo>
                  <a:pt x="896587" y="531960"/>
                </a:lnTo>
                <a:lnTo>
                  <a:pt x="775814" y="589319"/>
                </a:lnTo>
                <a:lnTo>
                  <a:pt x="779437" y="592388"/>
                </a:lnTo>
                <a:cubicBezTo>
                  <a:pt x="1066242" y="810168"/>
                  <a:pt x="1427908" y="940057"/>
                  <a:pt x="1820972" y="940057"/>
                </a:cubicBezTo>
                <a:cubicBezTo>
                  <a:pt x="2461521" y="940057"/>
                  <a:pt x="3018689" y="595111"/>
                  <a:pt x="3304365" y="86979"/>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7" name="Freeform 36">
            <a:extLst>
              <a:ext uri="{FF2B5EF4-FFF2-40B4-BE49-F238E27FC236}">
                <a16:creationId xmlns:a16="http://schemas.microsoft.com/office/drawing/2014/main" id="{D954BFD9-984E-1D45-9DB4-425D2272ACAA}"/>
              </a:ext>
            </a:extLst>
          </p:cNvPr>
          <p:cNvSpPr/>
          <p:nvPr/>
        </p:nvSpPr>
        <p:spPr>
          <a:xfrm>
            <a:off x="525988" y="1855489"/>
            <a:ext cx="1269525" cy="2726715"/>
          </a:xfrm>
          <a:custGeom>
            <a:avLst/>
            <a:gdLst>
              <a:gd name="connsiteX0" fmla="*/ 1269525 w 1269525"/>
              <a:gd name="connsiteY0" fmla="*/ 0 h 2726715"/>
              <a:gd name="connsiteX1" fmla="*/ 1151202 w 1269525"/>
              <a:gd name="connsiteY1" fmla="*/ 766198 h 2726715"/>
              <a:gd name="connsiteX2" fmla="*/ 1022273 w 1269525"/>
              <a:gd name="connsiteY2" fmla="*/ 620057 h 2726715"/>
              <a:gd name="connsiteX3" fmla="*/ 1005578 w 1269525"/>
              <a:gd name="connsiteY3" fmla="*/ 637806 h 2726715"/>
              <a:gd name="connsiteX4" fmla="*/ 620348 w 1269525"/>
              <a:gd name="connsiteY4" fmla="*/ 1674677 h 2726715"/>
              <a:gd name="connsiteX5" fmla="*/ 823960 w 1269525"/>
              <a:gd name="connsiteY5" fmla="*/ 2451661 h 2726715"/>
              <a:gd name="connsiteX6" fmla="*/ 835093 w 1269525"/>
              <a:gd name="connsiteY6" fmla="*/ 2469369 h 2726715"/>
              <a:gd name="connsiteX7" fmla="*/ 432981 w 1269525"/>
              <a:gd name="connsiteY7" fmla="*/ 2286149 h 2726715"/>
              <a:gd name="connsiteX8" fmla="*/ 268290 w 1269525"/>
              <a:gd name="connsiteY8" fmla="*/ 2726715 h 2726715"/>
              <a:gd name="connsiteX9" fmla="*/ 181323 w 1269525"/>
              <a:gd name="connsiteY9" fmla="*/ 2550638 h 2726715"/>
              <a:gd name="connsiteX10" fmla="*/ 0 w 1269525"/>
              <a:gd name="connsiteY10" fmla="*/ 1674677 h 2726715"/>
              <a:gd name="connsiteX11" fmla="*/ 526887 w 1269525"/>
              <a:gd name="connsiteY11" fmla="*/ 243207 h 2726715"/>
              <a:gd name="connsiteX12" fmla="*/ 610577 w 1269525"/>
              <a:gd name="connsiteY12" fmla="*/ 153398 h 2726715"/>
              <a:gd name="connsiteX13" fmla="*/ 494553 w 1269525"/>
              <a:gd name="connsiteY13" fmla="*/ 21884 h 27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525" h="2726715">
                <a:moveTo>
                  <a:pt x="1269525" y="0"/>
                </a:moveTo>
                <a:lnTo>
                  <a:pt x="1151202" y="766198"/>
                </a:lnTo>
                <a:lnTo>
                  <a:pt x="1022273" y="620057"/>
                </a:lnTo>
                <a:lnTo>
                  <a:pt x="1005578" y="637806"/>
                </a:lnTo>
                <a:cubicBezTo>
                  <a:pt x="764917" y="919577"/>
                  <a:pt x="620348" y="1280814"/>
                  <a:pt x="620348" y="1674677"/>
                </a:cubicBezTo>
                <a:cubicBezTo>
                  <a:pt x="620348" y="1956008"/>
                  <a:pt x="694108" y="2220693"/>
                  <a:pt x="823960" y="2451661"/>
                </a:cubicBezTo>
                <a:lnTo>
                  <a:pt x="835093" y="2469369"/>
                </a:lnTo>
                <a:lnTo>
                  <a:pt x="432981" y="2286149"/>
                </a:lnTo>
                <a:lnTo>
                  <a:pt x="268290" y="2726715"/>
                </a:lnTo>
                <a:lnTo>
                  <a:pt x="181323" y="2550638"/>
                </a:lnTo>
                <a:cubicBezTo>
                  <a:pt x="64565" y="2281403"/>
                  <a:pt x="0" y="1985394"/>
                  <a:pt x="0" y="1674677"/>
                </a:cubicBezTo>
                <a:cubicBezTo>
                  <a:pt x="0" y="1130923"/>
                  <a:pt x="197730" y="632211"/>
                  <a:pt x="526887" y="243207"/>
                </a:cubicBezTo>
                <a:lnTo>
                  <a:pt x="610577" y="153398"/>
                </a:lnTo>
                <a:lnTo>
                  <a:pt x="494553" y="21884"/>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5EBD2406-D80A-A945-A51A-E630E8D4CE8F}"/>
              </a:ext>
            </a:extLst>
          </p:cNvPr>
          <p:cNvSpPr/>
          <p:nvPr/>
        </p:nvSpPr>
        <p:spPr>
          <a:xfrm>
            <a:off x="4398022" y="3357454"/>
            <a:ext cx="824462" cy="1062235"/>
          </a:xfrm>
          <a:custGeom>
            <a:avLst/>
            <a:gdLst>
              <a:gd name="connsiteX0" fmla="*/ 112660 w 824462"/>
              <a:gd name="connsiteY0" fmla="*/ 0 h 1062235"/>
              <a:gd name="connsiteX1" fmla="*/ 733731 w 824462"/>
              <a:gd name="connsiteY1" fmla="*/ 0 h 1062235"/>
              <a:gd name="connsiteX2" fmla="*/ 742673 w 824462"/>
              <a:gd name="connsiteY2" fmla="*/ 172712 h 1062235"/>
              <a:gd name="connsiteX3" fmla="*/ 695796 w 824462"/>
              <a:gd name="connsiteY3" fmla="*/ 626248 h 1062235"/>
              <a:gd name="connsiteX4" fmla="*/ 666372 w 824462"/>
              <a:gd name="connsiteY4" fmla="*/ 737857 h 1062235"/>
              <a:gd name="connsiteX5" fmla="*/ 824462 w 824462"/>
              <a:gd name="connsiteY5" fmla="*/ 843833 h 1062235"/>
              <a:gd name="connsiteX6" fmla="*/ 80579 w 824462"/>
              <a:gd name="connsiteY6" fmla="*/ 1062235 h 1062235"/>
              <a:gd name="connsiteX7" fmla="*/ 0 w 824462"/>
              <a:gd name="connsiteY7" fmla="*/ 291153 h 1062235"/>
              <a:gd name="connsiteX8" fmla="*/ 109550 w 824462"/>
              <a:gd name="connsiteY8" fmla="*/ 364590 h 1062235"/>
              <a:gd name="connsiteX9" fmla="*/ 117406 w 824462"/>
              <a:gd name="connsiteY9" fmla="*/ 298130 h 1062235"/>
              <a:gd name="connsiteX10" fmla="*/ 122325 w 824462"/>
              <a:gd name="connsiteY10" fmla="*/ 172712 h 1062235"/>
              <a:gd name="connsiteX11" fmla="*/ 113615 w 824462"/>
              <a:gd name="connsiteY11" fmla="*/ 6048 h 106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462" h="1062235">
                <a:moveTo>
                  <a:pt x="112660" y="0"/>
                </a:moveTo>
                <a:lnTo>
                  <a:pt x="733731" y="0"/>
                </a:lnTo>
                <a:lnTo>
                  <a:pt x="742673" y="172712"/>
                </a:lnTo>
                <a:cubicBezTo>
                  <a:pt x="742673" y="328071"/>
                  <a:pt x="726532" y="479752"/>
                  <a:pt x="695796" y="626248"/>
                </a:cubicBezTo>
                <a:lnTo>
                  <a:pt x="666372" y="737857"/>
                </a:lnTo>
                <a:lnTo>
                  <a:pt x="824462" y="843833"/>
                </a:lnTo>
                <a:lnTo>
                  <a:pt x="80579" y="1062235"/>
                </a:lnTo>
                <a:lnTo>
                  <a:pt x="0" y="291153"/>
                </a:lnTo>
                <a:lnTo>
                  <a:pt x="109550" y="364590"/>
                </a:lnTo>
                <a:lnTo>
                  <a:pt x="117406" y="298130"/>
                </a:lnTo>
                <a:cubicBezTo>
                  <a:pt x="120666" y="256737"/>
                  <a:pt x="122325" y="214912"/>
                  <a:pt x="122325" y="172712"/>
                </a:cubicBezTo>
                <a:cubicBezTo>
                  <a:pt x="122325" y="116446"/>
                  <a:pt x="119375" y="60846"/>
                  <a:pt x="113615" y="604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3" name="Picture 2" descr="Logo&#10;&#10;Description automatically generated">
            <a:extLst>
              <a:ext uri="{FF2B5EF4-FFF2-40B4-BE49-F238E27FC236}">
                <a16:creationId xmlns:a16="http://schemas.microsoft.com/office/drawing/2014/main" id="{6EF93CEF-7712-4D4B-8D3F-E00C2F63B2CA}"/>
              </a:ext>
            </a:extLst>
          </p:cNvPr>
          <p:cNvPicPr>
            <a:picLocks noChangeAspect="1"/>
          </p:cNvPicPr>
          <p:nvPr/>
        </p:nvPicPr>
        <p:blipFill>
          <a:blip r:embed="rId2"/>
          <a:stretch>
            <a:fillRect/>
          </a:stretch>
        </p:blipFill>
        <p:spPr>
          <a:xfrm>
            <a:off x="208752" y="2457105"/>
            <a:ext cx="1495330" cy="1220678"/>
          </a:xfrm>
          <a:prstGeom prst="rect">
            <a:avLst/>
          </a:prstGeom>
        </p:spPr>
      </p:pic>
      <p:pic>
        <p:nvPicPr>
          <p:cNvPr id="5" name="Picture 4" descr="Shape&#10;&#10;Description automatically generated">
            <a:extLst>
              <a:ext uri="{FF2B5EF4-FFF2-40B4-BE49-F238E27FC236}">
                <a16:creationId xmlns:a16="http://schemas.microsoft.com/office/drawing/2014/main" id="{F1CD2FA9-2A92-439D-B4DA-A559AF820207}"/>
              </a:ext>
            </a:extLst>
          </p:cNvPr>
          <p:cNvPicPr>
            <a:picLocks noChangeAspect="1"/>
          </p:cNvPicPr>
          <p:nvPr/>
        </p:nvPicPr>
        <p:blipFill>
          <a:blip r:embed="rId3"/>
          <a:stretch>
            <a:fillRect/>
          </a:stretch>
        </p:blipFill>
        <p:spPr>
          <a:xfrm>
            <a:off x="1871120" y="4111731"/>
            <a:ext cx="2139455" cy="1854643"/>
          </a:xfrm>
          <a:prstGeom prst="rect">
            <a:avLst/>
          </a:prstGeom>
        </p:spPr>
      </p:pic>
      <p:pic>
        <p:nvPicPr>
          <p:cNvPr id="8" name="Picture 7" descr="Background pattern&#10;&#10;Description automatically generated">
            <a:extLst>
              <a:ext uri="{FF2B5EF4-FFF2-40B4-BE49-F238E27FC236}">
                <a16:creationId xmlns:a16="http://schemas.microsoft.com/office/drawing/2014/main" id="{D83ED070-D6D5-4605-81CC-40E47CCF2D9A}"/>
              </a:ext>
            </a:extLst>
          </p:cNvPr>
          <p:cNvPicPr>
            <a:picLocks noChangeAspect="1"/>
          </p:cNvPicPr>
          <p:nvPr/>
        </p:nvPicPr>
        <p:blipFill>
          <a:blip r:embed="rId4"/>
          <a:stretch>
            <a:fillRect/>
          </a:stretch>
        </p:blipFill>
        <p:spPr>
          <a:xfrm>
            <a:off x="3773549" y="2083783"/>
            <a:ext cx="1943212" cy="1220678"/>
          </a:xfrm>
          <a:prstGeom prst="rect">
            <a:avLst/>
          </a:prstGeom>
        </p:spPr>
      </p:pic>
      <p:sp>
        <p:nvSpPr>
          <p:cNvPr id="9" name="Freeform 13">
            <a:extLst>
              <a:ext uri="{FF2B5EF4-FFF2-40B4-BE49-F238E27FC236}">
                <a16:creationId xmlns:a16="http://schemas.microsoft.com/office/drawing/2014/main" id="{1AB2498A-F6E4-4E24-ACA0-B0B40BC3AFBC}"/>
              </a:ext>
            </a:extLst>
          </p:cNvPr>
          <p:cNvSpPr/>
          <p:nvPr/>
        </p:nvSpPr>
        <p:spPr>
          <a:xfrm>
            <a:off x="7304807" y="4344465"/>
            <a:ext cx="3771028" cy="1560405"/>
          </a:xfrm>
          <a:custGeom>
            <a:avLst/>
            <a:gdLst>
              <a:gd name="connsiteX0" fmla="*/ 3347729 w 3771028"/>
              <a:gd name="connsiteY0" fmla="*/ 0 h 1560405"/>
              <a:gd name="connsiteX1" fmla="*/ 3342726 w 3771028"/>
              <a:gd name="connsiteY1" fmla="*/ 535126 h 1560405"/>
              <a:gd name="connsiteX2" fmla="*/ 3771028 w 3771028"/>
              <a:gd name="connsiteY2" fmla="*/ 509202 h 1560405"/>
              <a:gd name="connsiteX3" fmla="*/ 3734265 w 3771028"/>
              <a:gd name="connsiteY3" fmla="*/ 568221 h 1560405"/>
              <a:gd name="connsiteX4" fmla="*/ 1820972 w 3771028"/>
              <a:gd name="connsiteY4" fmla="*/ 1560405 h 1560405"/>
              <a:gd name="connsiteX5" fmla="*/ 269560 w 3771028"/>
              <a:gd name="connsiteY5" fmla="*/ 975790 h 1560405"/>
              <a:gd name="connsiteX6" fmla="*/ 170473 w 3771028"/>
              <a:gd name="connsiteY6" fmla="*/ 876815 h 1560405"/>
              <a:gd name="connsiteX7" fmla="*/ 0 w 3771028"/>
              <a:gd name="connsiteY7" fmla="*/ 957779 h 1560405"/>
              <a:gd name="connsiteX8" fmla="*/ 192769 w 3771028"/>
              <a:gd name="connsiteY8" fmla="*/ 206846 h 1560405"/>
              <a:gd name="connsiteX9" fmla="*/ 896587 w 3771028"/>
              <a:gd name="connsiteY9" fmla="*/ 531960 h 1560405"/>
              <a:gd name="connsiteX10" fmla="*/ 775814 w 3771028"/>
              <a:gd name="connsiteY10" fmla="*/ 589319 h 1560405"/>
              <a:gd name="connsiteX11" fmla="*/ 779437 w 3771028"/>
              <a:gd name="connsiteY11" fmla="*/ 592388 h 1560405"/>
              <a:gd name="connsiteX12" fmla="*/ 1820972 w 3771028"/>
              <a:gd name="connsiteY12" fmla="*/ 940057 h 1560405"/>
              <a:gd name="connsiteX13" fmla="*/ 3304365 w 3771028"/>
              <a:gd name="connsiteY13" fmla="*/ 86979 h 156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1028" h="1560405">
                <a:moveTo>
                  <a:pt x="3347729" y="0"/>
                </a:moveTo>
                <a:lnTo>
                  <a:pt x="3342726" y="535126"/>
                </a:lnTo>
                <a:lnTo>
                  <a:pt x="3771028" y="509202"/>
                </a:lnTo>
                <a:lnTo>
                  <a:pt x="3734265" y="568221"/>
                </a:lnTo>
                <a:cubicBezTo>
                  <a:pt x="3319618" y="1166834"/>
                  <a:pt x="2617420" y="1560405"/>
                  <a:pt x="1820972" y="1560405"/>
                </a:cubicBezTo>
                <a:cubicBezTo>
                  <a:pt x="1223637" y="1560405"/>
                  <a:pt x="679317" y="1339022"/>
                  <a:pt x="269560" y="975790"/>
                </a:cubicBezTo>
                <a:lnTo>
                  <a:pt x="170473" y="876815"/>
                </a:lnTo>
                <a:lnTo>
                  <a:pt x="0" y="957779"/>
                </a:lnTo>
                <a:lnTo>
                  <a:pt x="192769" y="206846"/>
                </a:lnTo>
                <a:lnTo>
                  <a:pt x="896587" y="531960"/>
                </a:lnTo>
                <a:lnTo>
                  <a:pt x="775814" y="589319"/>
                </a:lnTo>
                <a:lnTo>
                  <a:pt x="779437" y="592388"/>
                </a:lnTo>
                <a:cubicBezTo>
                  <a:pt x="1066242" y="810168"/>
                  <a:pt x="1427908" y="940057"/>
                  <a:pt x="1820972" y="940057"/>
                </a:cubicBezTo>
                <a:cubicBezTo>
                  <a:pt x="2461521" y="940057"/>
                  <a:pt x="3018689" y="595111"/>
                  <a:pt x="3304365" y="86979"/>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 name="Freeform 36">
            <a:extLst>
              <a:ext uri="{FF2B5EF4-FFF2-40B4-BE49-F238E27FC236}">
                <a16:creationId xmlns:a16="http://schemas.microsoft.com/office/drawing/2014/main" id="{A24F7EBB-70E0-4EA2-93BF-ED4FF078A7D2}"/>
              </a:ext>
            </a:extLst>
          </p:cNvPr>
          <p:cNvSpPr/>
          <p:nvPr/>
        </p:nvSpPr>
        <p:spPr>
          <a:xfrm>
            <a:off x="6856668" y="1941103"/>
            <a:ext cx="1269525" cy="2726715"/>
          </a:xfrm>
          <a:custGeom>
            <a:avLst/>
            <a:gdLst>
              <a:gd name="connsiteX0" fmla="*/ 1269525 w 1269525"/>
              <a:gd name="connsiteY0" fmla="*/ 0 h 2726715"/>
              <a:gd name="connsiteX1" fmla="*/ 1151202 w 1269525"/>
              <a:gd name="connsiteY1" fmla="*/ 766198 h 2726715"/>
              <a:gd name="connsiteX2" fmla="*/ 1022273 w 1269525"/>
              <a:gd name="connsiteY2" fmla="*/ 620057 h 2726715"/>
              <a:gd name="connsiteX3" fmla="*/ 1005578 w 1269525"/>
              <a:gd name="connsiteY3" fmla="*/ 637806 h 2726715"/>
              <a:gd name="connsiteX4" fmla="*/ 620348 w 1269525"/>
              <a:gd name="connsiteY4" fmla="*/ 1674677 h 2726715"/>
              <a:gd name="connsiteX5" fmla="*/ 823960 w 1269525"/>
              <a:gd name="connsiteY5" fmla="*/ 2451661 h 2726715"/>
              <a:gd name="connsiteX6" fmla="*/ 835093 w 1269525"/>
              <a:gd name="connsiteY6" fmla="*/ 2469369 h 2726715"/>
              <a:gd name="connsiteX7" fmla="*/ 432981 w 1269525"/>
              <a:gd name="connsiteY7" fmla="*/ 2286149 h 2726715"/>
              <a:gd name="connsiteX8" fmla="*/ 268290 w 1269525"/>
              <a:gd name="connsiteY8" fmla="*/ 2726715 h 2726715"/>
              <a:gd name="connsiteX9" fmla="*/ 181323 w 1269525"/>
              <a:gd name="connsiteY9" fmla="*/ 2550638 h 2726715"/>
              <a:gd name="connsiteX10" fmla="*/ 0 w 1269525"/>
              <a:gd name="connsiteY10" fmla="*/ 1674677 h 2726715"/>
              <a:gd name="connsiteX11" fmla="*/ 526887 w 1269525"/>
              <a:gd name="connsiteY11" fmla="*/ 243207 h 2726715"/>
              <a:gd name="connsiteX12" fmla="*/ 610577 w 1269525"/>
              <a:gd name="connsiteY12" fmla="*/ 153398 h 2726715"/>
              <a:gd name="connsiteX13" fmla="*/ 494553 w 1269525"/>
              <a:gd name="connsiteY13" fmla="*/ 21884 h 27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525" h="2726715">
                <a:moveTo>
                  <a:pt x="1269525" y="0"/>
                </a:moveTo>
                <a:lnTo>
                  <a:pt x="1151202" y="766198"/>
                </a:lnTo>
                <a:lnTo>
                  <a:pt x="1022273" y="620057"/>
                </a:lnTo>
                <a:lnTo>
                  <a:pt x="1005578" y="637806"/>
                </a:lnTo>
                <a:cubicBezTo>
                  <a:pt x="764917" y="919577"/>
                  <a:pt x="620348" y="1280814"/>
                  <a:pt x="620348" y="1674677"/>
                </a:cubicBezTo>
                <a:cubicBezTo>
                  <a:pt x="620348" y="1956008"/>
                  <a:pt x="694108" y="2220693"/>
                  <a:pt x="823960" y="2451661"/>
                </a:cubicBezTo>
                <a:lnTo>
                  <a:pt x="835093" y="2469369"/>
                </a:lnTo>
                <a:lnTo>
                  <a:pt x="432981" y="2286149"/>
                </a:lnTo>
                <a:lnTo>
                  <a:pt x="268290" y="2726715"/>
                </a:lnTo>
                <a:lnTo>
                  <a:pt x="181323" y="2550638"/>
                </a:lnTo>
                <a:cubicBezTo>
                  <a:pt x="64565" y="2281403"/>
                  <a:pt x="0" y="1985394"/>
                  <a:pt x="0" y="1674677"/>
                </a:cubicBezTo>
                <a:cubicBezTo>
                  <a:pt x="0" y="1130923"/>
                  <a:pt x="197730" y="632211"/>
                  <a:pt x="526887" y="243207"/>
                </a:cubicBezTo>
                <a:lnTo>
                  <a:pt x="610577" y="153398"/>
                </a:lnTo>
                <a:lnTo>
                  <a:pt x="494553" y="2188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 name="Freeform 56">
            <a:extLst>
              <a:ext uri="{FF2B5EF4-FFF2-40B4-BE49-F238E27FC236}">
                <a16:creationId xmlns:a16="http://schemas.microsoft.com/office/drawing/2014/main" id="{384CEA22-97B9-4D33-9F17-20D29A1CE79B}"/>
              </a:ext>
            </a:extLst>
          </p:cNvPr>
          <p:cNvSpPr/>
          <p:nvPr/>
        </p:nvSpPr>
        <p:spPr>
          <a:xfrm>
            <a:off x="10728702" y="3443068"/>
            <a:ext cx="824462" cy="1062235"/>
          </a:xfrm>
          <a:custGeom>
            <a:avLst/>
            <a:gdLst>
              <a:gd name="connsiteX0" fmla="*/ 112660 w 824462"/>
              <a:gd name="connsiteY0" fmla="*/ 0 h 1062235"/>
              <a:gd name="connsiteX1" fmla="*/ 733731 w 824462"/>
              <a:gd name="connsiteY1" fmla="*/ 0 h 1062235"/>
              <a:gd name="connsiteX2" fmla="*/ 742673 w 824462"/>
              <a:gd name="connsiteY2" fmla="*/ 172712 h 1062235"/>
              <a:gd name="connsiteX3" fmla="*/ 695796 w 824462"/>
              <a:gd name="connsiteY3" fmla="*/ 626248 h 1062235"/>
              <a:gd name="connsiteX4" fmla="*/ 666372 w 824462"/>
              <a:gd name="connsiteY4" fmla="*/ 737857 h 1062235"/>
              <a:gd name="connsiteX5" fmla="*/ 824462 w 824462"/>
              <a:gd name="connsiteY5" fmla="*/ 843833 h 1062235"/>
              <a:gd name="connsiteX6" fmla="*/ 80579 w 824462"/>
              <a:gd name="connsiteY6" fmla="*/ 1062235 h 1062235"/>
              <a:gd name="connsiteX7" fmla="*/ 0 w 824462"/>
              <a:gd name="connsiteY7" fmla="*/ 291153 h 1062235"/>
              <a:gd name="connsiteX8" fmla="*/ 109550 w 824462"/>
              <a:gd name="connsiteY8" fmla="*/ 364590 h 1062235"/>
              <a:gd name="connsiteX9" fmla="*/ 117406 w 824462"/>
              <a:gd name="connsiteY9" fmla="*/ 298130 h 1062235"/>
              <a:gd name="connsiteX10" fmla="*/ 122325 w 824462"/>
              <a:gd name="connsiteY10" fmla="*/ 172712 h 1062235"/>
              <a:gd name="connsiteX11" fmla="*/ 113615 w 824462"/>
              <a:gd name="connsiteY11" fmla="*/ 6048 h 106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462" h="1062235">
                <a:moveTo>
                  <a:pt x="112660" y="0"/>
                </a:moveTo>
                <a:lnTo>
                  <a:pt x="733731" y="0"/>
                </a:lnTo>
                <a:lnTo>
                  <a:pt x="742673" y="172712"/>
                </a:lnTo>
                <a:cubicBezTo>
                  <a:pt x="742673" y="328071"/>
                  <a:pt x="726532" y="479752"/>
                  <a:pt x="695796" y="626248"/>
                </a:cubicBezTo>
                <a:lnTo>
                  <a:pt x="666372" y="737857"/>
                </a:lnTo>
                <a:lnTo>
                  <a:pt x="824462" y="843833"/>
                </a:lnTo>
                <a:lnTo>
                  <a:pt x="80579" y="1062235"/>
                </a:lnTo>
                <a:lnTo>
                  <a:pt x="0" y="291153"/>
                </a:lnTo>
                <a:lnTo>
                  <a:pt x="109550" y="364590"/>
                </a:lnTo>
                <a:lnTo>
                  <a:pt x="117406" y="298130"/>
                </a:lnTo>
                <a:cubicBezTo>
                  <a:pt x="120666" y="256737"/>
                  <a:pt x="122325" y="214912"/>
                  <a:pt x="122325" y="172712"/>
                </a:cubicBezTo>
                <a:cubicBezTo>
                  <a:pt x="122325" y="116446"/>
                  <a:pt x="119375" y="60846"/>
                  <a:pt x="113615" y="604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12" name="Picture 11" descr="Logo, icon&#10;&#10;Description automatically generated">
            <a:extLst>
              <a:ext uri="{FF2B5EF4-FFF2-40B4-BE49-F238E27FC236}">
                <a16:creationId xmlns:a16="http://schemas.microsoft.com/office/drawing/2014/main" id="{263F64AE-139C-412F-ABB1-9707D302B6CF}"/>
              </a:ext>
            </a:extLst>
          </p:cNvPr>
          <p:cNvPicPr>
            <a:picLocks noChangeAspect="1"/>
          </p:cNvPicPr>
          <p:nvPr/>
        </p:nvPicPr>
        <p:blipFill>
          <a:blip r:embed="rId5"/>
          <a:stretch>
            <a:fillRect/>
          </a:stretch>
        </p:blipFill>
        <p:spPr>
          <a:xfrm>
            <a:off x="6475241" y="2628997"/>
            <a:ext cx="1560950" cy="1277279"/>
          </a:xfrm>
          <a:prstGeom prst="rect">
            <a:avLst/>
          </a:prstGeom>
        </p:spPr>
      </p:pic>
      <p:pic>
        <p:nvPicPr>
          <p:cNvPr id="13" name="Picture 12" descr="Icon&#10;&#10;Description automatically generated">
            <a:extLst>
              <a:ext uri="{FF2B5EF4-FFF2-40B4-BE49-F238E27FC236}">
                <a16:creationId xmlns:a16="http://schemas.microsoft.com/office/drawing/2014/main" id="{32DE10E6-7EF0-48E8-93E8-EE34FC0FF69C}"/>
              </a:ext>
            </a:extLst>
          </p:cNvPr>
          <p:cNvPicPr>
            <a:picLocks noChangeAspect="1"/>
          </p:cNvPicPr>
          <p:nvPr/>
        </p:nvPicPr>
        <p:blipFill>
          <a:blip r:embed="rId6"/>
          <a:stretch>
            <a:fillRect/>
          </a:stretch>
        </p:blipFill>
        <p:spPr>
          <a:xfrm>
            <a:off x="7898946" y="4777446"/>
            <a:ext cx="2582750" cy="1300042"/>
          </a:xfrm>
          <a:prstGeom prst="rect">
            <a:avLst/>
          </a:prstGeom>
        </p:spPr>
      </p:pic>
      <p:pic>
        <p:nvPicPr>
          <p:cNvPr id="15" name="Picture 14" descr="Shape&#10;&#10;Description automatically generated">
            <a:extLst>
              <a:ext uri="{FF2B5EF4-FFF2-40B4-BE49-F238E27FC236}">
                <a16:creationId xmlns:a16="http://schemas.microsoft.com/office/drawing/2014/main" id="{F8C64C5D-F6EF-49C0-8DF1-9772EB2BDEDF}"/>
              </a:ext>
            </a:extLst>
          </p:cNvPr>
          <p:cNvPicPr>
            <a:picLocks noChangeAspect="1"/>
          </p:cNvPicPr>
          <p:nvPr/>
        </p:nvPicPr>
        <p:blipFill>
          <a:blip r:embed="rId7"/>
          <a:stretch>
            <a:fillRect/>
          </a:stretch>
        </p:blipFill>
        <p:spPr>
          <a:xfrm>
            <a:off x="9949013" y="1970855"/>
            <a:ext cx="1946167" cy="1444077"/>
          </a:xfrm>
          <a:prstGeom prst="rect">
            <a:avLst/>
          </a:prstGeom>
        </p:spPr>
      </p:pic>
    </p:spTree>
    <p:extLst>
      <p:ext uri="{BB962C8B-B14F-4D97-AF65-F5344CB8AC3E}">
        <p14:creationId xmlns:p14="http://schemas.microsoft.com/office/powerpoint/2010/main" val="2405735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7A2AB9-63F0-4047-B488-08FDCF9394C9}"/>
              </a:ext>
            </a:extLst>
          </p:cNvPr>
          <p:cNvPicPr>
            <a:picLocks noChangeAspect="1"/>
          </p:cNvPicPr>
          <p:nvPr/>
        </p:nvPicPr>
        <p:blipFill>
          <a:blip r:embed="rId3"/>
          <a:stretch>
            <a:fillRect/>
          </a:stretch>
        </p:blipFill>
        <p:spPr>
          <a:xfrm>
            <a:off x="5668238" y="1544738"/>
            <a:ext cx="6408037" cy="3849863"/>
          </a:xfrm>
          <a:prstGeom prst="rect">
            <a:avLst/>
          </a:prstGeom>
        </p:spPr>
      </p:pic>
      <p:pic>
        <p:nvPicPr>
          <p:cNvPr id="12" name="Picture 11">
            <a:extLst>
              <a:ext uri="{FF2B5EF4-FFF2-40B4-BE49-F238E27FC236}">
                <a16:creationId xmlns:a16="http://schemas.microsoft.com/office/drawing/2014/main" id="{17E3D1DA-EF86-4D95-BB03-2ABA5C205441}"/>
              </a:ext>
            </a:extLst>
          </p:cNvPr>
          <p:cNvPicPr>
            <a:picLocks noChangeAspect="1"/>
          </p:cNvPicPr>
          <p:nvPr/>
        </p:nvPicPr>
        <p:blipFill>
          <a:blip r:embed="rId4"/>
          <a:stretch>
            <a:fillRect/>
          </a:stretch>
        </p:blipFill>
        <p:spPr>
          <a:xfrm>
            <a:off x="2893" y="1684718"/>
            <a:ext cx="5953021" cy="3533865"/>
          </a:xfrm>
          <a:prstGeom prst="rect">
            <a:avLst/>
          </a:prstGeom>
        </p:spPr>
      </p:pic>
      <p:cxnSp>
        <p:nvCxnSpPr>
          <p:cNvPr id="23" name="Straight Connector 22">
            <a:extLst>
              <a:ext uri="{FF2B5EF4-FFF2-40B4-BE49-F238E27FC236}">
                <a16:creationId xmlns:a16="http://schemas.microsoft.com/office/drawing/2014/main" id="{4392C1CE-2B41-4EC9-8CB5-8AF0428191ED}"/>
              </a:ext>
            </a:extLst>
          </p:cNvPr>
          <p:cNvCxnSpPr>
            <a:cxnSpLocks/>
          </p:cNvCxnSpPr>
          <p:nvPr/>
        </p:nvCxnSpPr>
        <p:spPr>
          <a:xfrm>
            <a:off x="6157643" y="1277761"/>
            <a:ext cx="13620" cy="46637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2" name="TextBox 531">
            <a:extLst>
              <a:ext uri="{FF2B5EF4-FFF2-40B4-BE49-F238E27FC236}">
                <a16:creationId xmlns:a16="http://schemas.microsoft.com/office/drawing/2014/main" id="{FFE26CDB-6498-4534-B83A-F118FD0A0B7E}"/>
              </a:ext>
            </a:extLst>
          </p:cNvPr>
          <p:cNvSpPr txBox="1"/>
          <p:nvPr/>
        </p:nvSpPr>
        <p:spPr>
          <a:xfrm>
            <a:off x="599008" y="317912"/>
            <a:ext cx="2380395" cy="1200329"/>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3600" b="1" dirty="0">
                <a:solidFill>
                  <a:srgbClr val="57257D"/>
                </a:solidFill>
              </a:rPr>
              <a:t>Old-growth</a:t>
            </a:r>
          </a:p>
          <a:p>
            <a:r>
              <a:rPr lang="en-US" sz="3600" b="1" dirty="0">
                <a:solidFill>
                  <a:srgbClr val="57257D"/>
                </a:solidFill>
              </a:rPr>
              <a:t>forest</a:t>
            </a:r>
          </a:p>
        </p:txBody>
      </p:sp>
      <p:sp>
        <p:nvSpPr>
          <p:cNvPr id="533" name="TextBox 532">
            <a:extLst>
              <a:ext uri="{FF2B5EF4-FFF2-40B4-BE49-F238E27FC236}">
                <a16:creationId xmlns:a16="http://schemas.microsoft.com/office/drawing/2014/main" id="{47A63B94-C43F-42DA-BE8C-CD2E78474CEC}"/>
              </a:ext>
            </a:extLst>
          </p:cNvPr>
          <p:cNvSpPr txBox="1"/>
          <p:nvPr/>
        </p:nvSpPr>
        <p:spPr>
          <a:xfrm>
            <a:off x="6372992" y="317912"/>
            <a:ext cx="4605492" cy="1200329"/>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3600" b="1" dirty="0">
                <a:solidFill>
                  <a:srgbClr val="C55A11"/>
                </a:solidFill>
              </a:rPr>
              <a:t>Logged forest + </a:t>
            </a:r>
          </a:p>
          <a:p>
            <a:r>
              <a:rPr lang="en-US" sz="3600" b="1" dirty="0">
                <a:solidFill>
                  <a:srgbClr val="C55A11"/>
                </a:solidFill>
              </a:rPr>
              <a:t>channel scouring event</a:t>
            </a:r>
          </a:p>
        </p:txBody>
      </p:sp>
    </p:spTree>
    <p:extLst>
      <p:ext uri="{BB962C8B-B14F-4D97-AF65-F5344CB8AC3E}">
        <p14:creationId xmlns:p14="http://schemas.microsoft.com/office/powerpoint/2010/main" val="2550549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08FF234F-DCFB-4964-A0AA-6D7E31D9C212}"/>
              </a:ext>
            </a:extLst>
          </p:cNvPr>
          <p:cNvPicPr>
            <a:picLocks noChangeAspect="1"/>
          </p:cNvPicPr>
          <p:nvPr/>
        </p:nvPicPr>
        <p:blipFill>
          <a:blip r:embed="rId2"/>
          <a:stretch>
            <a:fillRect/>
          </a:stretch>
        </p:blipFill>
        <p:spPr>
          <a:xfrm>
            <a:off x="549703" y="179970"/>
            <a:ext cx="10964635" cy="6498060"/>
          </a:xfrm>
          <a:prstGeom prst="rect">
            <a:avLst/>
          </a:prstGeom>
        </p:spPr>
      </p:pic>
    </p:spTree>
    <p:extLst>
      <p:ext uri="{BB962C8B-B14F-4D97-AF65-F5344CB8AC3E}">
        <p14:creationId xmlns:p14="http://schemas.microsoft.com/office/powerpoint/2010/main" val="2446866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E7512B-BCE3-4498-8585-E5791C73FE09}"/>
              </a:ext>
            </a:extLst>
          </p:cNvPr>
          <p:cNvPicPr>
            <a:picLocks noChangeAspect="1"/>
          </p:cNvPicPr>
          <p:nvPr/>
        </p:nvPicPr>
        <p:blipFill>
          <a:blip r:embed="rId2"/>
          <a:stretch>
            <a:fillRect/>
          </a:stretch>
        </p:blipFill>
        <p:spPr>
          <a:xfrm>
            <a:off x="1483728" y="559397"/>
            <a:ext cx="8885391" cy="5881351"/>
          </a:xfrm>
          <a:prstGeom prst="rect">
            <a:avLst/>
          </a:prstGeom>
        </p:spPr>
      </p:pic>
    </p:spTree>
    <p:extLst>
      <p:ext uri="{BB962C8B-B14F-4D97-AF65-F5344CB8AC3E}">
        <p14:creationId xmlns:p14="http://schemas.microsoft.com/office/powerpoint/2010/main" val="2041980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a:extLst>
              <a:ext uri="{FF2B5EF4-FFF2-40B4-BE49-F238E27FC236}">
                <a16:creationId xmlns:a16="http://schemas.microsoft.com/office/drawing/2014/main" id="{29665CA5-E39D-9B4C-AE44-3035D6245EA7}"/>
              </a:ext>
            </a:extLst>
          </p:cNvPr>
          <p:cNvSpPr/>
          <p:nvPr/>
        </p:nvSpPr>
        <p:spPr>
          <a:xfrm>
            <a:off x="122033" y="180664"/>
            <a:ext cx="11947934" cy="787377"/>
          </a:xfrm>
          <a:prstGeom prst="roundRect">
            <a:avLst>
              <a:gd name="adj" fmla="val 106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E857C18-AB65-DD48-8F05-A56C1A0511CA}"/>
              </a:ext>
            </a:extLst>
          </p:cNvPr>
          <p:cNvSpPr/>
          <p:nvPr/>
        </p:nvSpPr>
        <p:spPr>
          <a:xfrm>
            <a:off x="122033" y="2901815"/>
            <a:ext cx="11947934" cy="1924455"/>
          </a:xfrm>
          <a:prstGeom prst="roundRect">
            <a:avLst>
              <a:gd name="adj" fmla="val 106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F74AD5A-D386-6E44-B3D9-40D04AF3540F}"/>
              </a:ext>
            </a:extLst>
          </p:cNvPr>
          <p:cNvSpPr txBox="1"/>
          <p:nvPr/>
        </p:nvSpPr>
        <p:spPr>
          <a:xfrm>
            <a:off x="191668" y="1122948"/>
            <a:ext cx="2259593" cy="461665"/>
          </a:xfrm>
          <a:prstGeom prst="rect">
            <a:avLst/>
          </a:prstGeom>
          <a:noFill/>
        </p:spPr>
        <p:txBody>
          <a:bodyPr wrap="none" rtlCol="0">
            <a:spAutoFit/>
          </a:bodyPr>
          <a:lstStyle/>
          <a:p>
            <a:r>
              <a:rPr lang="en-US" sz="2400" b="1" dirty="0">
                <a:solidFill>
                  <a:schemeClr val="tx1">
                    <a:lumMod val="50000"/>
                    <a:lumOff val="50000"/>
                  </a:schemeClr>
                </a:solidFill>
              </a:rPr>
              <a:t>Slope Variability</a:t>
            </a:r>
          </a:p>
        </p:txBody>
      </p:sp>
      <p:sp>
        <p:nvSpPr>
          <p:cNvPr id="19" name="TextBox 18">
            <a:extLst>
              <a:ext uri="{FF2B5EF4-FFF2-40B4-BE49-F238E27FC236}">
                <a16:creationId xmlns:a16="http://schemas.microsoft.com/office/drawing/2014/main" id="{0B90B756-A7AD-E046-8E6A-CB925385987D}"/>
              </a:ext>
            </a:extLst>
          </p:cNvPr>
          <p:cNvSpPr txBox="1"/>
          <p:nvPr/>
        </p:nvSpPr>
        <p:spPr>
          <a:xfrm>
            <a:off x="3739336" y="1182920"/>
            <a:ext cx="2181751" cy="461665"/>
          </a:xfrm>
          <a:prstGeom prst="rect">
            <a:avLst/>
          </a:prstGeom>
          <a:noFill/>
        </p:spPr>
        <p:txBody>
          <a:bodyPr wrap="none" rtlCol="0">
            <a:spAutoFit/>
          </a:bodyPr>
          <a:lstStyle/>
          <a:p>
            <a:r>
              <a:rPr lang="en-US" sz="2400" dirty="0"/>
              <a:t>TSS &amp; Discharge</a:t>
            </a:r>
          </a:p>
        </p:txBody>
      </p:sp>
      <p:sp>
        <p:nvSpPr>
          <p:cNvPr id="20" name="TextBox 19">
            <a:extLst>
              <a:ext uri="{FF2B5EF4-FFF2-40B4-BE49-F238E27FC236}">
                <a16:creationId xmlns:a16="http://schemas.microsoft.com/office/drawing/2014/main" id="{4FE51EC0-DAF4-3643-8A3F-CECA747D13F2}"/>
              </a:ext>
            </a:extLst>
          </p:cNvPr>
          <p:cNvSpPr txBox="1"/>
          <p:nvPr/>
        </p:nvSpPr>
        <p:spPr>
          <a:xfrm>
            <a:off x="122033" y="2981541"/>
            <a:ext cx="2880789" cy="461665"/>
          </a:xfrm>
          <a:prstGeom prst="rect">
            <a:avLst/>
          </a:prstGeom>
          <a:noFill/>
        </p:spPr>
        <p:txBody>
          <a:bodyPr wrap="none" rtlCol="0">
            <a:spAutoFit/>
          </a:bodyPr>
          <a:lstStyle/>
          <a:p>
            <a:r>
              <a:rPr lang="en-US" sz="2400" b="1" dirty="0">
                <a:solidFill>
                  <a:schemeClr val="tx1">
                    <a:lumMod val="50000"/>
                    <a:lumOff val="50000"/>
                  </a:schemeClr>
                </a:solidFill>
              </a:rPr>
              <a:t>Management History</a:t>
            </a:r>
          </a:p>
        </p:txBody>
      </p:sp>
      <p:sp>
        <p:nvSpPr>
          <p:cNvPr id="21" name="TextBox 20">
            <a:extLst>
              <a:ext uri="{FF2B5EF4-FFF2-40B4-BE49-F238E27FC236}">
                <a16:creationId xmlns:a16="http://schemas.microsoft.com/office/drawing/2014/main" id="{EBBF119E-35C6-C04F-9C0B-010ED2CC41FD}"/>
              </a:ext>
            </a:extLst>
          </p:cNvPr>
          <p:cNvSpPr txBox="1"/>
          <p:nvPr/>
        </p:nvSpPr>
        <p:spPr>
          <a:xfrm>
            <a:off x="3865875" y="3283229"/>
            <a:ext cx="776175" cy="461665"/>
          </a:xfrm>
          <a:prstGeom prst="rect">
            <a:avLst/>
          </a:prstGeom>
          <a:noFill/>
        </p:spPr>
        <p:txBody>
          <a:bodyPr wrap="none" rtlCol="0">
            <a:spAutoFit/>
          </a:bodyPr>
          <a:lstStyle/>
          <a:p>
            <a:r>
              <a:rPr lang="en-US" sz="2400" dirty="0"/>
              <a:t>DON</a:t>
            </a:r>
          </a:p>
        </p:txBody>
      </p:sp>
      <p:sp>
        <p:nvSpPr>
          <p:cNvPr id="22" name="TextBox 21">
            <a:extLst>
              <a:ext uri="{FF2B5EF4-FFF2-40B4-BE49-F238E27FC236}">
                <a16:creationId xmlns:a16="http://schemas.microsoft.com/office/drawing/2014/main" id="{AB589D25-EF93-9843-8F4D-559485A52ED1}"/>
              </a:ext>
            </a:extLst>
          </p:cNvPr>
          <p:cNvSpPr txBox="1"/>
          <p:nvPr/>
        </p:nvSpPr>
        <p:spPr>
          <a:xfrm>
            <a:off x="150572" y="4990388"/>
            <a:ext cx="2741520" cy="461665"/>
          </a:xfrm>
          <a:prstGeom prst="rect">
            <a:avLst/>
          </a:prstGeom>
          <a:noFill/>
        </p:spPr>
        <p:txBody>
          <a:bodyPr wrap="none" rtlCol="0">
            <a:spAutoFit/>
          </a:bodyPr>
          <a:lstStyle/>
          <a:p>
            <a:r>
              <a:rPr lang="en-US" sz="2400" b="1" dirty="0">
                <a:solidFill>
                  <a:schemeClr val="tx1">
                    <a:lumMod val="50000"/>
                    <a:lumOff val="50000"/>
                  </a:schemeClr>
                </a:solidFill>
              </a:rPr>
              <a:t>Disturbance Regime</a:t>
            </a:r>
          </a:p>
        </p:txBody>
      </p:sp>
      <p:sp>
        <p:nvSpPr>
          <p:cNvPr id="23" name="TextBox 22">
            <a:extLst>
              <a:ext uri="{FF2B5EF4-FFF2-40B4-BE49-F238E27FC236}">
                <a16:creationId xmlns:a16="http://schemas.microsoft.com/office/drawing/2014/main" id="{14C62456-D679-B64D-A543-33A9E85A1813}"/>
              </a:ext>
            </a:extLst>
          </p:cNvPr>
          <p:cNvSpPr txBox="1"/>
          <p:nvPr/>
        </p:nvSpPr>
        <p:spPr>
          <a:xfrm>
            <a:off x="3824779" y="4959339"/>
            <a:ext cx="585417" cy="461665"/>
          </a:xfrm>
          <a:prstGeom prst="rect">
            <a:avLst/>
          </a:prstGeom>
          <a:noFill/>
        </p:spPr>
        <p:txBody>
          <a:bodyPr wrap="none" rtlCol="0">
            <a:spAutoFit/>
          </a:bodyPr>
          <a:lstStyle/>
          <a:p>
            <a:r>
              <a:rPr lang="en-US" sz="2400" dirty="0" err="1"/>
              <a:t>DSi</a:t>
            </a:r>
            <a:endParaRPr lang="en-US" sz="2400" dirty="0"/>
          </a:p>
        </p:txBody>
      </p:sp>
      <p:sp>
        <p:nvSpPr>
          <p:cNvPr id="25" name="Rectangle 24">
            <a:extLst>
              <a:ext uri="{FF2B5EF4-FFF2-40B4-BE49-F238E27FC236}">
                <a16:creationId xmlns:a16="http://schemas.microsoft.com/office/drawing/2014/main" id="{746E0647-DAF2-354C-A7B1-98499B8F0533}"/>
              </a:ext>
            </a:extLst>
          </p:cNvPr>
          <p:cNvSpPr/>
          <p:nvPr/>
        </p:nvSpPr>
        <p:spPr>
          <a:xfrm>
            <a:off x="3865875" y="3799374"/>
            <a:ext cx="3423240" cy="523220"/>
          </a:xfrm>
          <a:prstGeom prst="rect">
            <a:avLst/>
          </a:prstGeom>
        </p:spPr>
        <p:txBody>
          <a:bodyPr wrap="square">
            <a:spAutoFit/>
          </a:bodyPr>
          <a:lstStyle/>
          <a:p>
            <a:r>
              <a:rPr lang="en-US" sz="1400" b="0" i="0" dirty="0" err="1">
                <a:solidFill>
                  <a:srgbClr val="505050"/>
                </a:solidFill>
                <a:effectLst/>
                <a:latin typeface="NexusSerif"/>
              </a:rPr>
              <a:t>Versevel</a:t>
            </a:r>
            <a:r>
              <a:rPr lang="en-US" sz="1400" b="0" i="0" dirty="0">
                <a:solidFill>
                  <a:srgbClr val="505050"/>
                </a:solidFill>
                <a:effectLst/>
                <a:latin typeface="NexusSerif"/>
              </a:rPr>
              <a:t> et al., 2009 The role of hillslope hydrology in controlling nutrient loss</a:t>
            </a:r>
          </a:p>
        </p:txBody>
      </p:sp>
      <p:sp>
        <p:nvSpPr>
          <p:cNvPr id="26" name="Rectangle 25">
            <a:extLst>
              <a:ext uri="{FF2B5EF4-FFF2-40B4-BE49-F238E27FC236}">
                <a16:creationId xmlns:a16="http://schemas.microsoft.com/office/drawing/2014/main" id="{910B7E03-D924-3E40-948B-CF7106BA91F6}"/>
              </a:ext>
            </a:extLst>
          </p:cNvPr>
          <p:cNvSpPr/>
          <p:nvPr/>
        </p:nvSpPr>
        <p:spPr>
          <a:xfrm>
            <a:off x="3771002" y="1683817"/>
            <a:ext cx="3423240" cy="738664"/>
          </a:xfrm>
          <a:prstGeom prst="rect">
            <a:avLst/>
          </a:prstGeom>
        </p:spPr>
        <p:txBody>
          <a:bodyPr wrap="square">
            <a:spAutoFit/>
          </a:bodyPr>
          <a:lstStyle/>
          <a:p>
            <a:r>
              <a:rPr lang="en-US" sz="1400" b="0" i="0" dirty="0">
                <a:solidFill>
                  <a:srgbClr val="505050"/>
                </a:solidFill>
                <a:effectLst/>
                <a:latin typeface="NexusSerif"/>
              </a:rPr>
              <a:t>Based on </a:t>
            </a:r>
            <a:r>
              <a:rPr lang="en-US" sz="1400" b="0" i="0" dirty="0" err="1">
                <a:solidFill>
                  <a:srgbClr val="505050"/>
                </a:solidFill>
                <a:effectLst/>
                <a:latin typeface="NexusSerif"/>
              </a:rPr>
              <a:t>Safeeq</a:t>
            </a:r>
            <a:r>
              <a:rPr lang="en-US" sz="1400" b="0" i="0" dirty="0">
                <a:solidFill>
                  <a:srgbClr val="505050"/>
                </a:solidFill>
                <a:effectLst/>
                <a:latin typeface="NexusSerif"/>
              </a:rPr>
              <a:t> et al., it makes sense to break the effect of particle yield into Discharge and TSS effects</a:t>
            </a:r>
          </a:p>
        </p:txBody>
      </p:sp>
      <p:sp>
        <p:nvSpPr>
          <p:cNvPr id="33" name="Rectangle 32">
            <a:extLst>
              <a:ext uri="{FF2B5EF4-FFF2-40B4-BE49-F238E27FC236}">
                <a16:creationId xmlns:a16="http://schemas.microsoft.com/office/drawing/2014/main" id="{4F8F8A67-3DCE-2A4A-923B-E77BE756FF74}"/>
              </a:ext>
            </a:extLst>
          </p:cNvPr>
          <p:cNvSpPr/>
          <p:nvPr/>
        </p:nvSpPr>
        <p:spPr>
          <a:xfrm>
            <a:off x="3824779" y="5494635"/>
            <a:ext cx="3423240" cy="738664"/>
          </a:xfrm>
          <a:prstGeom prst="rect">
            <a:avLst/>
          </a:prstGeom>
        </p:spPr>
        <p:txBody>
          <a:bodyPr wrap="square">
            <a:spAutoFit/>
          </a:bodyPr>
          <a:lstStyle/>
          <a:p>
            <a:r>
              <a:rPr lang="en-US" sz="1400" b="0" i="0" dirty="0">
                <a:solidFill>
                  <a:srgbClr val="505050"/>
                </a:solidFill>
                <a:effectLst/>
                <a:latin typeface="NexusSerif"/>
              </a:rPr>
              <a:t>Alterations to the channels structure are one of the most important effects of </a:t>
            </a:r>
            <a:r>
              <a:rPr lang="en-US" sz="1400" dirty="0">
                <a:solidFill>
                  <a:srgbClr val="505050"/>
                </a:solidFill>
                <a:latin typeface="NexusSerif"/>
              </a:rPr>
              <a:t>disturbance in headwaters (?)- Process domain</a:t>
            </a:r>
            <a:endParaRPr lang="en-US" sz="1400" b="0" i="0" dirty="0">
              <a:solidFill>
                <a:srgbClr val="505050"/>
              </a:solidFill>
              <a:effectLst/>
              <a:latin typeface="NexusSerif"/>
            </a:endParaRPr>
          </a:p>
        </p:txBody>
      </p:sp>
      <p:sp>
        <p:nvSpPr>
          <p:cNvPr id="34" name="Rectangle 33">
            <a:extLst>
              <a:ext uri="{FF2B5EF4-FFF2-40B4-BE49-F238E27FC236}">
                <a16:creationId xmlns:a16="http://schemas.microsoft.com/office/drawing/2014/main" id="{6751A5FE-0109-8940-9824-68965EB4A52B}"/>
              </a:ext>
            </a:extLst>
          </p:cNvPr>
          <p:cNvSpPr/>
          <p:nvPr/>
        </p:nvSpPr>
        <p:spPr>
          <a:xfrm>
            <a:off x="7248019" y="4999920"/>
            <a:ext cx="5013997" cy="523220"/>
          </a:xfrm>
          <a:prstGeom prst="rect">
            <a:avLst/>
          </a:prstGeom>
        </p:spPr>
        <p:txBody>
          <a:bodyPr wrap="square">
            <a:spAutoFit/>
          </a:bodyPr>
          <a:lstStyle/>
          <a:p>
            <a:r>
              <a:rPr lang="en-US" sz="1400" b="0" i="0" dirty="0">
                <a:solidFill>
                  <a:srgbClr val="505050"/>
                </a:solidFill>
                <a:effectLst/>
                <a:latin typeface="NexusSerif"/>
              </a:rPr>
              <a:t>Monthly </a:t>
            </a:r>
            <a:r>
              <a:rPr lang="en-US" sz="1400" b="0" i="0" dirty="0" err="1">
                <a:solidFill>
                  <a:srgbClr val="505050"/>
                </a:solidFill>
                <a:effectLst/>
                <a:latin typeface="NexusSerif"/>
              </a:rPr>
              <a:t>DSi</a:t>
            </a:r>
            <a:r>
              <a:rPr lang="en-US" sz="1400" b="0" i="0" dirty="0">
                <a:solidFill>
                  <a:srgbClr val="505050"/>
                </a:solidFill>
                <a:effectLst/>
                <a:latin typeface="NexusSerif"/>
              </a:rPr>
              <a:t> exports from these watersheds (because changes occur in variance but not in mean)</a:t>
            </a:r>
          </a:p>
        </p:txBody>
      </p:sp>
      <p:cxnSp>
        <p:nvCxnSpPr>
          <p:cNvPr id="5" name="Straight Connector 4">
            <a:extLst>
              <a:ext uri="{FF2B5EF4-FFF2-40B4-BE49-F238E27FC236}">
                <a16:creationId xmlns:a16="http://schemas.microsoft.com/office/drawing/2014/main" id="{18AAE414-CD0C-324A-9FE8-1571258F9549}"/>
              </a:ext>
            </a:extLst>
          </p:cNvPr>
          <p:cNvCxnSpPr/>
          <p:nvPr/>
        </p:nvCxnSpPr>
        <p:spPr>
          <a:xfrm>
            <a:off x="1761604" y="1556925"/>
            <a:ext cx="0" cy="116173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E0B7AE-019D-B84B-9348-132793CAD4F7}"/>
              </a:ext>
            </a:extLst>
          </p:cNvPr>
          <p:cNvCxnSpPr/>
          <p:nvPr/>
        </p:nvCxnSpPr>
        <p:spPr>
          <a:xfrm>
            <a:off x="1761604" y="3461195"/>
            <a:ext cx="0" cy="116173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7495E44-4AE2-0346-8BD6-9A79A0221A99}"/>
              </a:ext>
            </a:extLst>
          </p:cNvPr>
          <p:cNvCxnSpPr/>
          <p:nvPr/>
        </p:nvCxnSpPr>
        <p:spPr>
          <a:xfrm>
            <a:off x="1676899" y="5521477"/>
            <a:ext cx="0" cy="116173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F6B00BD-B1B2-2A4B-A10F-D25D9904B326}"/>
              </a:ext>
            </a:extLst>
          </p:cNvPr>
          <p:cNvSpPr txBox="1"/>
          <p:nvPr/>
        </p:nvSpPr>
        <p:spPr>
          <a:xfrm>
            <a:off x="122033" y="170835"/>
            <a:ext cx="11327906" cy="523220"/>
          </a:xfrm>
          <a:prstGeom prst="rect">
            <a:avLst/>
          </a:prstGeom>
          <a:noFill/>
        </p:spPr>
        <p:txBody>
          <a:bodyPr wrap="square" rtlCol="0">
            <a:spAutoFit/>
          </a:bodyPr>
          <a:lstStyle/>
          <a:p>
            <a:r>
              <a:rPr lang="en-US" sz="2800" b="1" dirty="0">
                <a:solidFill>
                  <a:schemeClr val="tx1">
                    <a:lumMod val="50000"/>
                    <a:lumOff val="50000"/>
                  </a:schemeClr>
                </a:solidFill>
              </a:rPr>
              <a:t>Predicting Particulate </a:t>
            </a:r>
            <a:r>
              <a:rPr lang="en-US" sz="2800" b="1" dirty="0">
                <a:solidFill>
                  <a:srgbClr val="00B050"/>
                </a:solidFill>
              </a:rPr>
              <a:t>Organic Carbon</a:t>
            </a:r>
            <a:r>
              <a:rPr lang="en-US" sz="2800" b="1" dirty="0">
                <a:solidFill>
                  <a:schemeClr val="tx1">
                    <a:lumMod val="50000"/>
                    <a:lumOff val="50000"/>
                  </a:schemeClr>
                </a:solidFill>
              </a:rPr>
              <a:t> yields in headwaters</a:t>
            </a:r>
            <a:endParaRPr lang="en-US" sz="2800" b="1" dirty="0">
              <a:solidFill>
                <a:srgbClr val="00B050"/>
              </a:solidFill>
            </a:endParaRPr>
          </a:p>
        </p:txBody>
      </p:sp>
      <p:sp>
        <p:nvSpPr>
          <p:cNvPr id="41" name="TextBox 40">
            <a:extLst>
              <a:ext uri="{FF2B5EF4-FFF2-40B4-BE49-F238E27FC236}">
                <a16:creationId xmlns:a16="http://schemas.microsoft.com/office/drawing/2014/main" id="{060C7D51-7087-BC4B-9E1B-7D9AEEF0EC3F}"/>
              </a:ext>
            </a:extLst>
          </p:cNvPr>
          <p:cNvSpPr txBox="1"/>
          <p:nvPr/>
        </p:nvSpPr>
        <p:spPr>
          <a:xfrm>
            <a:off x="122033" y="538976"/>
            <a:ext cx="6939144" cy="461665"/>
          </a:xfrm>
          <a:prstGeom prst="rect">
            <a:avLst/>
          </a:prstGeom>
          <a:noFill/>
        </p:spPr>
        <p:txBody>
          <a:bodyPr wrap="none" rtlCol="0">
            <a:spAutoFit/>
          </a:bodyPr>
          <a:lstStyle/>
          <a:p>
            <a:r>
              <a:rPr lang="en-US" sz="2400" b="1" dirty="0">
                <a:solidFill>
                  <a:schemeClr val="tx1">
                    <a:lumMod val="50000"/>
                    <a:lumOff val="50000"/>
                  </a:schemeClr>
                </a:solidFill>
              </a:rPr>
              <a:t>with contrasting landscape configuration and history</a:t>
            </a:r>
          </a:p>
        </p:txBody>
      </p:sp>
      <p:pic>
        <p:nvPicPr>
          <p:cNvPr id="3" name="Picture 2" descr="Logo, icon&#10;&#10;Description automatically generated">
            <a:extLst>
              <a:ext uri="{FF2B5EF4-FFF2-40B4-BE49-F238E27FC236}">
                <a16:creationId xmlns:a16="http://schemas.microsoft.com/office/drawing/2014/main" id="{D55EB49D-BEA8-4483-81B0-7EABADFE4B61}"/>
              </a:ext>
            </a:extLst>
          </p:cNvPr>
          <p:cNvPicPr>
            <a:picLocks noChangeAspect="1"/>
          </p:cNvPicPr>
          <p:nvPr/>
        </p:nvPicPr>
        <p:blipFill>
          <a:blip r:embed="rId2"/>
          <a:stretch>
            <a:fillRect/>
          </a:stretch>
        </p:blipFill>
        <p:spPr>
          <a:xfrm>
            <a:off x="2260282" y="5659127"/>
            <a:ext cx="996558" cy="815454"/>
          </a:xfrm>
          <a:prstGeom prst="rect">
            <a:avLst/>
          </a:prstGeom>
        </p:spPr>
      </p:pic>
      <p:pic>
        <p:nvPicPr>
          <p:cNvPr id="6" name="Picture 5" descr="Icon&#10;&#10;Description automatically generated">
            <a:extLst>
              <a:ext uri="{FF2B5EF4-FFF2-40B4-BE49-F238E27FC236}">
                <a16:creationId xmlns:a16="http://schemas.microsoft.com/office/drawing/2014/main" id="{21959284-2C67-44AE-8434-DC9A4561DCBA}"/>
              </a:ext>
            </a:extLst>
          </p:cNvPr>
          <p:cNvPicPr>
            <a:picLocks noChangeAspect="1"/>
          </p:cNvPicPr>
          <p:nvPr/>
        </p:nvPicPr>
        <p:blipFill>
          <a:blip r:embed="rId3"/>
          <a:stretch>
            <a:fillRect/>
          </a:stretch>
        </p:blipFill>
        <p:spPr>
          <a:xfrm>
            <a:off x="1919716" y="3799374"/>
            <a:ext cx="1677585" cy="844422"/>
          </a:xfrm>
          <a:prstGeom prst="rect">
            <a:avLst/>
          </a:prstGeom>
        </p:spPr>
      </p:pic>
      <p:pic>
        <p:nvPicPr>
          <p:cNvPr id="15" name="Picture 14" descr="Shape&#10;&#10;Description automatically generated">
            <a:extLst>
              <a:ext uri="{FF2B5EF4-FFF2-40B4-BE49-F238E27FC236}">
                <a16:creationId xmlns:a16="http://schemas.microsoft.com/office/drawing/2014/main" id="{55AD0486-088C-4315-9DE3-E2002F170EF5}"/>
              </a:ext>
            </a:extLst>
          </p:cNvPr>
          <p:cNvPicPr>
            <a:picLocks noChangeAspect="1"/>
          </p:cNvPicPr>
          <p:nvPr/>
        </p:nvPicPr>
        <p:blipFill>
          <a:blip r:embed="rId4"/>
          <a:stretch>
            <a:fillRect/>
          </a:stretch>
        </p:blipFill>
        <p:spPr>
          <a:xfrm flipH="1">
            <a:off x="1935156" y="1741953"/>
            <a:ext cx="1188123" cy="881600"/>
          </a:xfrm>
          <a:prstGeom prst="rect">
            <a:avLst/>
          </a:prstGeom>
        </p:spPr>
      </p:pic>
      <p:pic>
        <p:nvPicPr>
          <p:cNvPr id="28" name="Picture 27" descr="Logo&#10;&#10;Description automatically generated">
            <a:extLst>
              <a:ext uri="{FF2B5EF4-FFF2-40B4-BE49-F238E27FC236}">
                <a16:creationId xmlns:a16="http://schemas.microsoft.com/office/drawing/2014/main" id="{8B4A449C-FDF8-4D49-8829-B4875046187F}"/>
              </a:ext>
            </a:extLst>
          </p:cNvPr>
          <p:cNvPicPr>
            <a:picLocks noChangeAspect="1"/>
          </p:cNvPicPr>
          <p:nvPr/>
        </p:nvPicPr>
        <p:blipFill>
          <a:blip r:embed="rId5"/>
          <a:stretch>
            <a:fillRect/>
          </a:stretch>
        </p:blipFill>
        <p:spPr>
          <a:xfrm>
            <a:off x="411174" y="5659127"/>
            <a:ext cx="1028596" cy="839670"/>
          </a:xfrm>
          <a:prstGeom prst="rect">
            <a:avLst/>
          </a:prstGeom>
        </p:spPr>
      </p:pic>
      <p:pic>
        <p:nvPicPr>
          <p:cNvPr id="30" name="Picture 29" descr="Background pattern&#10;&#10;Description automatically generated">
            <a:extLst>
              <a:ext uri="{FF2B5EF4-FFF2-40B4-BE49-F238E27FC236}">
                <a16:creationId xmlns:a16="http://schemas.microsoft.com/office/drawing/2014/main" id="{93565D6C-7E4E-4986-BA7F-B8E8CCC4D91D}"/>
              </a:ext>
            </a:extLst>
          </p:cNvPr>
          <p:cNvPicPr>
            <a:picLocks noChangeAspect="1"/>
          </p:cNvPicPr>
          <p:nvPr/>
        </p:nvPicPr>
        <p:blipFill>
          <a:blip r:embed="rId6"/>
          <a:stretch>
            <a:fillRect/>
          </a:stretch>
        </p:blipFill>
        <p:spPr>
          <a:xfrm>
            <a:off x="313796" y="1791687"/>
            <a:ext cx="1255133" cy="788444"/>
          </a:xfrm>
          <a:prstGeom prst="rect">
            <a:avLst/>
          </a:prstGeom>
        </p:spPr>
      </p:pic>
      <p:pic>
        <p:nvPicPr>
          <p:cNvPr id="32" name="Picture 31" descr="Shape&#10;&#10;Description automatically generated">
            <a:extLst>
              <a:ext uri="{FF2B5EF4-FFF2-40B4-BE49-F238E27FC236}">
                <a16:creationId xmlns:a16="http://schemas.microsoft.com/office/drawing/2014/main" id="{FD6CCD60-4117-4CAD-9CAA-98E9DEC37F8B}"/>
              </a:ext>
            </a:extLst>
          </p:cNvPr>
          <p:cNvPicPr>
            <a:picLocks noChangeAspect="1"/>
          </p:cNvPicPr>
          <p:nvPr/>
        </p:nvPicPr>
        <p:blipFill>
          <a:blip r:embed="rId7"/>
          <a:stretch>
            <a:fillRect/>
          </a:stretch>
        </p:blipFill>
        <p:spPr>
          <a:xfrm>
            <a:off x="340157" y="3494486"/>
            <a:ext cx="1263336" cy="1095156"/>
          </a:xfrm>
          <a:prstGeom prst="rect">
            <a:avLst/>
          </a:prstGeom>
        </p:spPr>
      </p:pic>
      <p:pic>
        <p:nvPicPr>
          <p:cNvPr id="42" name="Picture 41" descr="Logo, icon&#10;&#10;Description automatically generated">
            <a:extLst>
              <a:ext uri="{FF2B5EF4-FFF2-40B4-BE49-F238E27FC236}">
                <a16:creationId xmlns:a16="http://schemas.microsoft.com/office/drawing/2014/main" id="{1F714564-378F-4CDA-AC59-5F489E2D9891}"/>
              </a:ext>
            </a:extLst>
          </p:cNvPr>
          <p:cNvPicPr>
            <a:picLocks noChangeAspect="1"/>
          </p:cNvPicPr>
          <p:nvPr/>
        </p:nvPicPr>
        <p:blipFill>
          <a:blip r:embed="rId2"/>
          <a:stretch>
            <a:fillRect/>
          </a:stretch>
        </p:blipFill>
        <p:spPr>
          <a:xfrm>
            <a:off x="1719872" y="5521477"/>
            <a:ext cx="606559" cy="496329"/>
          </a:xfrm>
          <a:prstGeom prst="rect">
            <a:avLst/>
          </a:prstGeom>
        </p:spPr>
      </p:pic>
    </p:spTree>
    <p:extLst>
      <p:ext uri="{BB962C8B-B14F-4D97-AF65-F5344CB8AC3E}">
        <p14:creationId xmlns:p14="http://schemas.microsoft.com/office/powerpoint/2010/main" val="2192477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8E488FCA-8BC1-4037-9289-BEA295BC8FB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1486" y="347662"/>
            <a:ext cx="6506527" cy="6372225"/>
          </a:xfrm>
          <a:prstGeom prst="rect">
            <a:avLst/>
          </a:prstGeom>
        </p:spPr>
      </p:pic>
      <p:sp>
        <p:nvSpPr>
          <p:cNvPr id="7" name="Rectangle 6">
            <a:extLst>
              <a:ext uri="{FF2B5EF4-FFF2-40B4-BE49-F238E27FC236}">
                <a16:creationId xmlns:a16="http://schemas.microsoft.com/office/drawing/2014/main" id="{0C7A509E-516F-4AD8-A13A-B0F214C34590}"/>
              </a:ext>
            </a:extLst>
          </p:cNvPr>
          <p:cNvSpPr/>
          <p:nvPr/>
        </p:nvSpPr>
        <p:spPr>
          <a:xfrm>
            <a:off x="7139463" y="2938701"/>
            <a:ext cx="4871562" cy="3539430"/>
          </a:xfrm>
          <a:prstGeom prst="rect">
            <a:avLst/>
          </a:prstGeom>
        </p:spPr>
        <p:txBody>
          <a:bodyPr wrap="square">
            <a:spAutoFit/>
          </a:bodyPr>
          <a:lstStyle/>
          <a:p>
            <a:pPr>
              <a:spcAft>
                <a:spcPts val="1000"/>
              </a:spcAft>
            </a:pPr>
            <a:r>
              <a:rPr lang="en-US" sz="1400" i="1" dirty="0">
                <a:solidFill>
                  <a:srgbClr val="44546A"/>
                </a:solidFill>
                <a:latin typeface="Times New Roman" panose="02020603050405020304" pitchFamily="18" charset="0"/>
                <a:ea typeface="Calibri" panose="020F0502020204030204" pitchFamily="34" charset="0"/>
              </a:rPr>
              <a:t>Figure 9. Long-term (1984-2015) seasonality and composition of the particulate organic carbon (POC) exported  from two headwater streams draining an old-growth forest (WS09-OG site) and a 100%-logged watershed (WS10-LG site) in the H. J. Andrews Experimental Forest. Solid, thick, red lines represent smoothed trends estimated with LOESS regression (smoothing parameter (α)=0.5, the light-shaded region represents 95% confidence intervals around the smoothed trend). The categorical color scale for %TC represents approximately sediment sources identified by Smith (2013): 5-10% surface soils, 11-16% mixed detritus, &gt;17% litter and vegetation. Temporal changes in the proportion of %TC categories are shown in the insets in (a) and (c).  Stacked kernel density distributions on the right showing the contribution of different sediment sources to the overall POC yield (b and d, with unstacked versions of the density plots as insets to aid interpretability).</a:t>
            </a:r>
          </a:p>
        </p:txBody>
      </p:sp>
      <p:sp>
        <p:nvSpPr>
          <p:cNvPr id="9" name="TextBox 8">
            <a:extLst>
              <a:ext uri="{FF2B5EF4-FFF2-40B4-BE49-F238E27FC236}">
                <a16:creationId xmlns:a16="http://schemas.microsoft.com/office/drawing/2014/main" id="{2B4DC073-1CB5-4529-9905-A54A17832BAB}"/>
              </a:ext>
            </a:extLst>
          </p:cNvPr>
          <p:cNvSpPr txBox="1"/>
          <p:nvPr/>
        </p:nvSpPr>
        <p:spPr>
          <a:xfrm>
            <a:off x="7241404" y="347662"/>
            <a:ext cx="2565328" cy="646331"/>
          </a:xfrm>
          <a:prstGeom prst="rect">
            <a:avLst/>
          </a:prstGeom>
          <a:noFill/>
        </p:spPr>
        <p:txBody>
          <a:bodyPr wrap="square">
            <a:spAutoFit/>
          </a:bodyPr>
          <a:lstStyle/>
          <a:p>
            <a:r>
              <a:rPr lang="en-GB" b="1" dirty="0" err="1">
                <a:solidFill>
                  <a:schemeClr val="tx1">
                    <a:lumMod val="50000"/>
                    <a:lumOff val="50000"/>
                  </a:schemeClr>
                </a:solidFill>
                <a:latin typeface="Arial Narrow" panose="020B0606020202030204" pitchFamily="34" charset="0"/>
              </a:rPr>
              <a:t>Ggplot</a:t>
            </a:r>
            <a:r>
              <a:rPr lang="en-GB" b="1" dirty="0">
                <a:solidFill>
                  <a:schemeClr val="tx1">
                    <a:lumMod val="50000"/>
                    <a:lumOff val="50000"/>
                  </a:schemeClr>
                </a:solidFill>
                <a:latin typeface="Arial Narrow" panose="020B0606020202030204" pitchFamily="34" charset="0"/>
              </a:rPr>
              <a:t> 2.0 Data Visualization</a:t>
            </a:r>
            <a:endParaRPr lang="en-US" b="1" dirty="0">
              <a:solidFill>
                <a:schemeClr val="tx1">
                  <a:lumMod val="50000"/>
                  <a:lumOff val="50000"/>
                </a:schemeClr>
              </a:solidFill>
              <a:latin typeface="Arial Narrow" panose="020B0606020202030204" pitchFamily="34" charset="0"/>
            </a:endParaRPr>
          </a:p>
        </p:txBody>
      </p:sp>
    </p:spTree>
    <p:extLst>
      <p:ext uri="{BB962C8B-B14F-4D97-AF65-F5344CB8AC3E}">
        <p14:creationId xmlns:p14="http://schemas.microsoft.com/office/powerpoint/2010/main" val="193835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e 1">
            <a:extLst>
              <a:ext uri="{FF2B5EF4-FFF2-40B4-BE49-F238E27FC236}">
                <a16:creationId xmlns:a16="http://schemas.microsoft.com/office/drawing/2014/main" id="{FF64A419-62CB-694B-8C8C-60974EA83D4D}"/>
              </a:ext>
            </a:extLst>
          </p:cNvPr>
          <p:cNvSpPr/>
          <p:nvPr/>
        </p:nvSpPr>
        <p:spPr>
          <a:xfrm rot="5400000">
            <a:off x="3747671" y="2694695"/>
            <a:ext cx="4439481" cy="5449186"/>
          </a:xfrm>
          <a:prstGeom prst="pie">
            <a:avLst>
              <a:gd name="adj1" fmla="val 5391893"/>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19">
            <a:extLst>
              <a:ext uri="{FF2B5EF4-FFF2-40B4-BE49-F238E27FC236}">
                <a16:creationId xmlns:a16="http://schemas.microsoft.com/office/drawing/2014/main" id="{2D17B137-7BA0-744A-807A-9E559896A5C9}"/>
              </a:ext>
            </a:extLst>
          </p:cNvPr>
          <p:cNvSpPr/>
          <p:nvPr/>
        </p:nvSpPr>
        <p:spPr>
          <a:xfrm>
            <a:off x="4842009" y="744738"/>
            <a:ext cx="2299854" cy="4560184"/>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rgbClr val="7030A0"/>
          </a:solidFill>
          <a:ln w="2540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C9A6E09-9528-C54B-9C2B-E484DE488CDC}"/>
              </a:ext>
            </a:extLst>
          </p:cNvPr>
          <p:cNvSpPr/>
          <p:nvPr/>
        </p:nvSpPr>
        <p:spPr>
          <a:xfrm>
            <a:off x="3575782" y="2617543"/>
            <a:ext cx="1222744" cy="270598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tx1">
              <a:lumMod val="65000"/>
              <a:lumOff val="35000"/>
            </a:schemeClr>
          </a:solidFill>
          <a:ln w="1778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FE2684B0-7365-D94F-8C41-2EDA5A4D4C84}"/>
              </a:ext>
            </a:extLst>
          </p:cNvPr>
          <p:cNvSpPr/>
          <p:nvPr/>
        </p:nvSpPr>
        <p:spPr>
          <a:xfrm>
            <a:off x="2972920" y="4101453"/>
            <a:ext cx="539799" cy="120346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tx1">
              <a:lumMod val="65000"/>
              <a:lumOff val="35000"/>
            </a:schemeClr>
          </a:solidFill>
          <a:ln w="793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769757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arrow&#10;&#10;Description automatically generated">
            <a:extLst>
              <a:ext uri="{FF2B5EF4-FFF2-40B4-BE49-F238E27FC236}">
                <a16:creationId xmlns:a16="http://schemas.microsoft.com/office/drawing/2014/main" id="{5153740A-9370-4119-A1B0-D0433C5C1229}"/>
              </a:ext>
            </a:extLst>
          </p:cNvPr>
          <p:cNvPicPr>
            <a:picLocks noChangeAspect="1"/>
          </p:cNvPicPr>
          <p:nvPr/>
        </p:nvPicPr>
        <p:blipFill>
          <a:blip r:embed="rId2"/>
          <a:stretch>
            <a:fillRect/>
          </a:stretch>
        </p:blipFill>
        <p:spPr>
          <a:xfrm>
            <a:off x="103358" y="1434007"/>
            <a:ext cx="6150001" cy="4705683"/>
          </a:xfrm>
          <a:prstGeom prst="rect">
            <a:avLst/>
          </a:prstGeom>
        </p:spPr>
      </p:pic>
      <p:sp>
        <p:nvSpPr>
          <p:cNvPr id="4" name="TextBox 3">
            <a:extLst>
              <a:ext uri="{FF2B5EF4-FFF2-40B4-BE49-F238E27FC236}">
                <a16:creationId xmlns:a16="http://schemas.microsoft.com/office/drawing/2014/main" id="{79F3991F-DD68-4165-89E6-66B518DCE65A}"/>
              </a:ext>
            </a:extLst>
          </p:cNvPr>
          <p:cNvSpPr txBox="1"/>
          <p:nvPr/>
        </p:nvSpPr>
        <p:spPr>
          <a:xfrm>
            <a:off x="1857377" y="833842"/>
            <a:ext cx="3927485" cy="1200329"/>
          </a:xfrm>
          <a:prstGeom prst="rect">
            <a:avLst/>
          </a:prstGeom>
          <a:noFill/>
        </p:spPr>
        <p:txBody>
          <a:bodyPr wrap="none" rtlCol="0">
            <a:spAutoFit/>
          </a:bodyPr>
          <a:lstStyle/>
          <a:p>
            <a:r>
              <a:rPr lang="en-US" sz="3600" b="1" dirty="0">
                <a:solidFill>
                  <a:schemeClr val="tx1">
                    <a:lumMod val="50000"/>
                    <a:lumOff val="50000"/>
                  </a:schemeClr>
                </a:solidFill>
              </a:rPr>
              <a:t>Particulate </a:t>
            </a:r>
            <a:r>
              <a:rPr lang="en-US" sz="3600" b="1" dirty="0">
                <a:solidFill>
                  <a:srgbClr val="00B050"/>
                </a:solidFill>
              </a:rPr>
              <a:t>Organic </a:t>
            </a:r>
          </a:p>
          <a:p>
            <a:r>
              <a:rPr lang="en-US" sz="3600" b="1" dirty="0">
                <a:solidFill>
                  <a:srgbClr val="00B050"/>
                </a:solidFill>
              </a:rPr>
              <a:t>Carbon</a:t>
            </a:r>
            <a:r>
              <a:rPr lang="en-US" sz="3600" b="1" dirty="0">
                <a:solidFill>
                  <a:schemeClr val="tx1">
                    <a:lumMod val="50000"/>
                    <a:lumOff val="50000"/>
                  </a:schemeClr>
                </a:solidFill>
              </a:rPr>
              <a:t> yield</a:t>
            </a:r>
            <a:r>
              <a:rPr lang="en-US" sz="3600" b="1" dirty="0">
                <a:solidFill>
                  <a:srgbClr val="00B050"/>
                </a:solidFill>
              </a:rPr>
              <a:t>?</a:t>
            </a:r>
          </a:p>
        </p:txBody>
      </p:sp>
      <p:sp>
        <p:nvSpPr>
          <p:cNvPr id="5" name="Rectangle 4">
            <a:extLst>
              <a:ext uri="{FF2B5EF4-FFF2-40B4-BE49-F238E27FC236}">
                <a16:creationId xmlns:a16="http://schemas.microsoft.com/office/drawing/2014/main" id="{96223743-F6F5-4EDC-BE4F-AEB4DE75039C}"/>
              </a:ext>
            </a:extLst>
          </p:cNvPr>
          <p:cNvSpPr/>
          <p:nvPr/>
        </p:nvSpPr>
        <p:spPr>
          <a:xfrm>
            <a:off x="1857377" y="2385353"/>
            <a:ext cx="2372794" cy="1600438"/>
          </a:xfrm>
          <a:prstGeom prst="rect">
            <a:avLst/>
          </a:prstGeom>
        </p:spPr>
        <p:txBody>
          <a:bodyPr wrap="square">
            <a:spAutoFit/>
          </a:bodyPr>
          <a:lstStyle/>
          <a:p>
            <a:r>
              <a:rPr lang="en-US" sz="1400" b="0" i="0" dirty="0">
                <a:solidFill>
                  <a:schemeClr val="tx1">
                    <a:lumMod val="65000"/>
                    <a:lumOff val="35000"/>
                  </a:schemeClr>
                </a:solidFill>
                <a:effectLst/>
                <a:latin typeface="NexusSerif"/>
              </a:rPr>
              <a:t>While controlling for geology effects we explore the interaction of additional factors with a deeper dive into the role of contrasting landscape configuration and history on POC yields. </a:t>
            </a:r>
          </a:p>
        </p:txBody>
      </p:sp>
      <p:sp>
        <p:nvSpPr>
          <p:cNvPr id="8" name="Rectangle 7">
            <a:extLst>
              <a:ext uri="{FF2B5EF4-FFF2-40B4-BE49-F238E27FC236}">
                <a16:creationId xmlns:a16="http://schemas.microsoft.com/office/drawing/2014/main" id="{960B16E8-9095-4D63-8128-4B61972C14E9}"/>
              </a:ext>
            </a:extLst>
          </p:cNvPr>
          <p:cNvSpPr/>
          <p:nvPr/>
        </p:nvSpPr>
        <p:spPr>
          <a:xfrm>
            <a:off x="5431226" y="6119336"/>
            <a:ext cx="3725477" cy="738664"/>
          </a:xfrm>
          <a:prstGeom prst="rect">
            <a:avLst/>
          </a:prstGeom>
        </p:spPr>
        <p:txBody>
          <a:bodyPr wrap="square">
            <a:spAutoFit/>
          </a:bodyPr>
          <a:lstStyle/>
          <a:p>
            <a:r>
              <a:rPr lang="en-US" sz="1400" dirty="0">
                <a:solidFill>
                  <a:schemeClr val="tx1">
                    <a:lumMod val="65000"/>
                    <a:lumOff val="35000"/>
                  </a:schemeClr>
                </a:solidFill>
                <a:latin typeface="NexusSerif"/>
              </a:rPr>
              <a:t>That also help us to focus on the surface process, since we know that most POC is eroded from the forest floor and O-horizons</a:t>
            </a:r>
            <a:endParaRPr lang="en-US" sz="1400" b="0" i="0" dirty="0">
              <a:solidFill>
                <a:schemeClr val="tx1">
                  <a:lumMod val="65000"/>
                  <a:lumOff val="35000"/>
                </a:schemeClr>
              </a:solidFill>
              <a:effectLst/>
              <a:latin typeface="NexusSerif"/>
            </a:endParaRPr>
          </a:p>
        </p:txBody>
      </p:sp>
      <p:cxnSp>
        <p:nvCxnSpPr>
          <p:cNvPr id="9" name="Straight Connector 8">
            <a:extLst>
              <a:ext uri="{FF2B5EF4-FFF2-40B4-BE49-F238E27FC236}">
                <a16:creationId xmlns:a16="http://schemas.microsoft.com/office/drawing/2014/main" id="{FD895216-6AC5-40D2-B4A6-2E6A64F9029A}"/>
              </a:ext>
            </a:extLst>
          </p:cNvPr>
          <p:cNvCxnSpPr>
            <a:cxnSpLocks/>
          </p:cNvCxnSpPr>
          <p:nvPr/>
        </p:nvCxnSpPr>
        <p:spPr>
          <a:xfrm>
            <a:off x="7618214" y="1097112"/>
            <a:ext cx="13620" cy="46637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156B8E-9D80-4617-A0D5-DE5D5BFA22E2}"/>
              </a:ext>
            </a:extLst>
          </p:cNvPr>
          <p:cNvCxnSpPr>
            <a:cxnSpLocks/>
          </p:cNvCxnSpPr>
          <p:nvPr/>
        </p:nvCxnSpPr>
        <p:spPr>
          <a:xfrm flipH="1">
            <a:off x="7944851" y="3514930"/>
            <a:ext cx="39445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Shape&#10;&#10;Description automatically generated">
            <a:extLst>
              <a:ext uri="{FF2B5EF4-FFF2-40B4-BE49-F238E27FC236}">
                <a16:creationId xmlns:a16="http://schemas.microsoft.com/office/drawing/2014/main" id="{40DAD823-90A2-4D93-B36A-B6D918F94C4A}"/>
              </a:ext>
            </a:extLst>
          </p:cNvPr>
          <p:cNvPicPr>
            <a:picLocks noChangeAspect="1"/>
          </p:cNvPicPr>
          <p:nvPr/>
        </p:nvPicPr>
        <p:blipFill>
          <a:blip r:embed="rId3"/>
          <a:stretch>
            <a:fillRect/>
          </a:stretch>
        </p:blipFill>
        <p:spPr>
          <a:xfrm>
            <a:off x="8348621" y="1290818"/>
            <a:ext cx="2557602" cy="1906885"/>
          </a:xfrm>
          <a:prstGeom prst="rect">
            <a:avLst/>
          </a:prstGeom>
        </p:spPr>
      </p:pic>
      <p:sp>
        <p:nvSpPr>
          <p:cNvPr id="13" name="TextBox 12">
            <a:extLst>
              <a:ext uri="{FF2B5EF4-FFF2-40B4-BE49-F238E27FC236}">
                <a16:creationId xmlns:a16="http://schemas.microsoft.com/office/drawing/2014/main" id="{0D87213F-B649-4DDC-B041-D85E4E82EF5C}"/>
              </a:ext>
            </a:extLst>
          </p:cNvPr>
          <p:cNvSpPr txBox="1"/>
          <p:nvPr/>
        </p:nvSpPr>
        <p:spPr>
          <a:xfrm>
            <a:off x="7884166" y="906901"/>
            <a:ext cx="1703928" cy="338554"/>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600" b="1" dirty="0">
                <a:solidFill>
                  <a:srgbClr val="57257D"/>
                </a:solidFill>
              </a:rPr>
              <a:t>Old-growth forest</a:t>
            </a:r>
          </a:p>
        </p:txBody>
      </p:sp>
      <p:sp>
        <p:nvSpPr>
          <p:cNvPr id="14" name="TextBox 13">
            <a:extLst>
              <a:ext uri="{FF2B5EF4-FFF2-40B4-BE49-F238E27FC236}">
                <a16:creationId xmlns:a16="http://schemas.microsoft.com/office/drawing/2014/main" id="{891DF603-8F21-4DE9-B219-139BCD6BABCC}"/>
              </a:ext>
            </a:extLst>
          </p:cNvPr>
          <p:cNvSpPr txBox="1"/>
          <p:nvPr/>
        </p:nvSpPr>
        <p:spPr>
          <a:xfrm>
            <a:off x="7884166" y="3690518"/>
            <a:ext cx="3493649" cy="338554"/>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600" b="1" dirty="0">
                <a:solidFill>
                  <a:srgbClr val="C55A11"/>
                </a:solidFill>
              </a:rPr>
              <a:t>Logged forest + channel scouring event</a:t>
            </a:r>
          </a:p>
        </p:txBody>
      </p:sp>
      <p:pic>
        <p:nvPicPr>
          <p:cNvPr id="20" name="Picture 19" descr="Logo&#10;&#10;Description automatically generated with medium confidence">
            <a:extLst>
              <a:ext uri="{FF2B5EF4-FFF2-40B4-BE49-F238E27FC236}">
                <a16:creationId xmlns:a16="http://schemas.microsoft.com/office/drawing/2014/main" id="{8CC92A7D-39AC-4DF3-A187-5B7C1DCAF796}"/>
              </a:ext>
            </a:extLst>
          </p:cNvPr>
          <p:cNvPicPr>
            <a:picLocks noChangeAspect="1"/>
          </p:cNvPicPr>
          <p:nvPr/>
        </p:nvPicPr>
        <p:blipFill>
          <a:blip r:embed="rId4">
            <a:duotone>
              <a:schemeClr val="bg2">
                <a:shade val="45000"/>
                <a:satMod val="135000"/>
              </a:schemeClr>
              <a:prstClr val="white"/>
            </a:duotone>
          </a:blip>
          <a:stretch>
            <a:fillRect/>
          </a:stretch>
        </p:blipFill>
        <p:spPr>
          <a:xfrm>
            <a:off x="5548557" y="4530761"/>
            <a:ext cx="1387230" cy="1562421"/>
          </a:xfrm>
          <a:prstGeom prst="rect">
            <a:avLst/>
          </a:prstGeom>
        </p:spPr>
      </p:pic>
      <p:pic>
        <p:nvPicPr>
          <p:cNvPr id="7" name="Picture 6" descr="Icon&#10;&#10;Description automatically generated">
            <a:extLst>
              <a:ext uri="{FF2B5EF4-FFF2-40B4-BE49-F238E27FC236}">
                <a16:creationId xmlns:a16="http://schemas.microsoft.com/office/drawing/2014/main" id="{32A486F4-3A16-4CD0-A062-2FAED984530F}"/>
              </a:ext>
            </a:extLst>
          </p:cNvPr>
          <p:cNvPicPr>
            <a:picLocks noChangeAspect="1"/>
          </p:cNvPicPr>
          <p:nvPr/>
        </p:nvPicPr>
        <p:blipFill>
          <a:blip r:embed="rId5"/>
          <a:stretch>
            <a:fillRect/>
          </a:stretch>
        </p:blipFill>
        <p:spPr>
          <a:xfrm>
            <a:off x="8300642" y="4150563"/>
            <a:ext cx="2543429" cy="1942619"/>
          </a:xfrm>
          <a:prstGeom prst="rect">
            <a:avLst/>
          </a:prstGeom>
        </p:spPr>
      </p:pic>
    </p:spTree>
    <p:extLst>
      <p:ext uri="{BB962C8B-B14F-4D97-AF65-F5344CB8AC3E}">
        <p14:creationId xmlns:p14="http://schemas.microsoft.com/office/powerpoint/2010/main" val="317345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7A2AB9-63F0-4047-B488-08FDCF9394C9}"/>
              </a:ext>
            </a:extLst>
          </p:cNvPr>
          <p:cNvPicPr>
            <a:picLocks noChangeAspect="1"/>
          </p:cNvPicPr>
          <p:nvPr/>
        </p:nvPicPr>
        <p:blipFill>
          <a:blip r:embed="rId3"/>
          <a:stretch>
            <a:fillRect/>
          </a:stretch>
        </p:blipFill>
        <p:spPr>
          <a:xfrm>
            <a:off x="7889911" y="4038319"/>
            <a:ext cx="3917532" cy="2353601"/>
          </a:xfrm>
          <a:prstGeom prst="rect">
            <a:avLst/>
          </a:prstGeom>
        </p:spPr>
      </p:pic>
      <p:pic>
        <p:nvPicPr>
          <p:cNvPr id="12" name="Picture 11">
            <a:extLst>
              <a:ext uri="{FF2B5EF4-FFF2-40B4-BE49-F238E27FC236}">
                <a16:creationId xmlns:a16="http://schemas.microsoft.com/office/drawing/2014/main" id="{17E3D1DA-EF86-4D95-BB03-2ABA5C205441}"/>
              </a:ext>
            </a:extLst>
          </p:cNvPr>
          <p:cNvPicPr>
            <a:picLocks noChangeAspect="1"/>
          </p:cNvPicPr>
          <p:nvPr/>
        </p:nvPicPr>
        <p:blipFill>
          <a:blip r:embed="rId4"/>
          <a:stretch>
            <a:fillRect/>
          </a:stretch>
        </p:blipFill>
        <p:spPr>
          <a:xfrm>
            <a:off x="8039008" y="1457842"/>
            <a:ext cx="3721697" cy="2209294"/>
          </a:xfrm>
          <a:prstGeom prst="rect">
            <a:avLst/>
          </a:prstGeom>
        </p:spPr>
      </p:pic>
      <p:grpSp>
        <p:nvGrpSpPr>
          <p:cNvPr id="47" name="Group 46">
            <a:extLst>
              <a:ext uri="{FF2B5EF4-FFF2-40B4-BE49-F238E27FC236}">
                <a16:creationId xmlns:a16="http://schemas.microsoft.com/office/drawing/2014/main" id="{73D62A54-0847-4903-BE8C-069AEAF41620}"/>
              </a:ext>
            </a:extLst>
          </p:cNvPr>
          <p:cNvGrpSpPr/>
          <p:nvPr/>
        </p:nvGrpSpPr>
        <p:grpSpPr>
          <a:xfrm>
            <a:off x="6277638" y="1720545"/>
            <a:ext cx="1077191" cy="3142044"/>
            <a:chOff x="7550259" y="933675"/>
            <a:chExt cx="1077191" cy="3142044"/>
          </a:xfrm>
        </p:grpSpPr>
        <p:cxnSp>
          <p:nvCxnSpPr>
            <p:cNvPr id="49" name="Straight Arrow Connector 48">
              <a:extLst>
                <a:ext uri="{FF2B5EF4-FFF2-40B4-BE49-F238E27FC236}">
                  <a16:creationId xmlns:a16="http://schemas.microsoft.com/office/drawing/2014/main" id="{03897D1E-473F-4EB3-9DAB-32D83B97373E}"/>
                </a:ext>
              </a:extLst>
            </p:cNvPr>
            <p:cNvCxnSpPr>
              <a:cxnSpLocks/>
            </p:cNvCxnSpPr>
            <p:nvPr/>
          </p:nvCxnSpPr>
          <p:spPr>
            <a:xfrm>
              <a:off x="7554373" y="933675"/>
              <a:ext cx="1073077" cy="1"/>
            </a:xfrm>
            <a:prstGeom prst="straightConnector1">
              <a:avLst/>
            </a:prstGeom>
            <a:ln w="127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84E52F45-59D6-4614-934C-F25CB6ADE439}"/>
                </a:ext>
              </a:extLst>
            </p:cNvPr>
            <p:cNvCxnSpPr>
              <a:cxnSpLocks/>
            </p:cNvCxnSpPr>
            <p:nvPr/>
          </p:nvCxnSpPr>
          <p:spPr>
            <a:xfrm flipH="1">
              <a:off x="7550259" y="933675"/>
              <a:ext cx="11419" cy="3142044"/>
            </a:xfrm>
            <a:prstGeom prst="straightConnector1">
              <a:avLst/>
            </a:prstGeom>
            <a:ln w="127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grpSp>
          <p:nvGrpSpPr>
            <p:cNvPr id="53" name="Group 52">
              <a:extLst>
                <a:ext uri="{FF2B5EF4-FFF2-40B4-BE49-F238E27FC236}">
                  <a16:creationId xmlns:a16="http://schemas.microsoft.com/office/drawing/2014/main" id="{7D67DD97-E8A8-47B9-8B2F-63F6C4F36661}"/>
                </a:ext>
              </a:extLst>
            </p:cNvPr>
            <p:cNvGrpSpPr/>
            <p:nvPr/>
          </p:nvGrpSpPr>
          <p:grpSpPr>
            <a:xfrm>
              <a:off x="7561678" y="944790"/>
              <a:ext cx="914707" cy="2457346"/>
              <a:chOff x="10008847" y="2759105"/>
              <a:chExt cx="914707" cy="2457346"/>
            </a:xfrm>
          </p:grpSpPr>
          <p:sp>
            <p:nvSpPr>
              <p:cNvPr id="54" name="Freeform: Shape 53">
                <a:extLst>
                  <a:ext uri="{FF2B5EF4-FFF2-40B4-BE49-F238E27FC236}">
                    <a16:creationId xmlns:a16="http://schemas.microsoft.com/office/drawing/2014/main" id="{B304F3C3-C20E-42AC-B833-08D405CAFBCE}"/>
                  </a:ext>
                </a:extLst>
              </p:cNvPr>
              <p:cNvSpPr/>
              <p:nvPr/>
            </p:nvSpPr>
            <p:spPr>
              <a:xfrm rot="5400000">
                <a:off x="9237528" y="3530425"/>
                <a:ext cx="2457346" cy="914706"/>
              </a:xfrm>
              <a:custGeom>
                <a:avLst/>
                <a:gdLst>
                  <a:gd name="connsiteX0" fmla="*/ 0 w 3771900"/>
                  <a:gd name="connsiteY0" fmla="*/ 1202561 h 1212086"/>
                  <a:gd name="connsiteX1" fmla="*/ 733425 w 3771900"/>
                  <a:gd name="connsiteY1" fmla="*/ 993011 h 1212086"/>
                  <a:gd name="connsiteX2" fmla="*/ 1504950 w 3771900"/>
                  <a:gd name="connsiteY2" fmla="*/ 107186 h 1212086"/>
                  <a:gd name="connsiteX3" fmla="*/ 2066925 w 3771900"/>
                  <a:gd name="connsiteY3" fmla="*/ 107186 h 1212086"/>
                  <a:gd name="connsiteX4" fmla="*/ 2771775 w 3771900"/>
                  <a:gd name="connsiteY4" fmla="*/ 935861 h 1212086"/>
                  <a:gd name="connsiteX5" fmla="*/ 3771900 w 3771900"/>
                  <a:gd name="connsiteY5" fmla="*/ 1212086 h 12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1212086">
                    <a:moveTo>
                      <a:pt x="0" y="1202561"/>
                    </a:moveTo>
                    <a:cubicBezTo>
                      <a:pt x="241300" y="1189067"/>
                      <a:pt x="482600" y="1175573"/>
                      <a:pt x="733425" y="993011"/>
                    </a:cubicBezTo>
                    <a:cubicBezTo>
                      <a:pt x="984250" y="810449"/>
                      <a:pt x="1282700" y="254824"/>
                      <a:pt x="1504950" y="107186"/>
                    </a:cubicBezTo>
                    <a:cubicBezTo>
                      <a:pt x="1727200" y="-40452"/>
                      <a:pt x="1855788" y="-30927"/>
                      <a:pt x="2066925" y="107186"/>
                    </a:cubicBezTo>
                    <a:cubicBezTo>
                      <a:pt x="2278063" y="245298"/>
                      <a:pt x="2487613" y="751711"/>
                      <a:pt x="2771775" y="935861"/>
                    </a:cubicBezTo>
                    <a:cubicBezTo>
                      <a:pt x="3055938" y="1120011"/>
                      <a:pt x="3413919" y="1166048"/>
                      <a:pt x="3771900" y="1212086"/>
                    </a:cubicBezTo>
                  </a:path>
                </a:pathLst>
              </a:cu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FB0DFD23-6FD7-4FFB-AF39-D4BE53287DF1}"/>
                  </a:ext>
                </a:extLst>
              </p:cNvPr>
              <p:cNvSpPr/>
              <p:nvPr/>
            </p:nvSpPr>
            <p:spPr>
              <a:xfrm rot="5400000">
                <a:off x="9371898" y="3396056"/>
                <a:ext cx="2044323" cy="770425"/>
              </a:xfrm>
              <a:custGeom>
                <a:avLst/>
                <a:gdLst>
                  <a:gd name="connsiteX0" fmla="*/ 0 w 3771900"/>
                  <a:gd name="connsiteY0" fmla="*/ 1202561 h 1212086"/>
                  <a:gd name="connsiteX1" fmla="*/ 733425 w 3771900"/>
                  <a:gd name="connsiteY1" fmla="*/ 993011 h 1212086"/>
                  <a:gd name="connsiteX2" fmla="*/ 1504950 w 3771900"/>
                  <a:gd name="connsiteY2" fmla="*/ 107186 h 1212086"/>
                  <a:gd name="connsiteX3" fmla="*/ 2066925 w 3771900"/>
                  <a:gd name="connsiteY3" fmla="*/ 107186 h 1212086"/>
                  <a:gd name="connsiteX4" fmla="*/ 2771775 w 3771900"/>
                  <a:gd name="connsiteY4" fmla="*/ 935861 h 1212086"/>
                  <a:gd name="connsiteX5" fmla="*/ 3771900 w 3771900"/>
                  <a:gd name="connsiteY5" fmla="*/ 1212086 h 12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1212086">
                    <a:moveTo>
                      <a:pt x="0" y="1202561"/>
                    </a:moveTo>
                    <a:cubicBezTo>
                      <a:pt x="241300" y="1189067"/>
                      <a:pt x="482600" y="1175573"/>
                      <a:pt x="733425" y="993011"/>
                    </a:cubicBezTo>
                    <a:cubicBezTo>
                      <a:pt x="984250" y="810449"/>
                      <a:pt x="1282700" y="254824"/>
                      <a:pt x="1504950" y="107186"/>
                    </a:cubicBezTo>
                    <a:cubicBezTo>
                      <a:pt x="1727200" y="-40452"/>
                      <a:pt x="1855788" y="-30927"/>
                      <a:pt x="2066925" y="107186"/>
                    </a:cubicBezTo>
                    <a:cubicBezTo>
                      <a:pt x="2278063" y="245298"/>
                      <a:pt x="2487613" y="751711"/>
                      <a:pt x="2771775" y="935861"/>
                    </a:cubicBezTo>
                    <a:cubicBezTo>
                      <a:pt x="3055938" y="1120011"/>
                      <a:pt x="3413919" y="1166048"/>
                      <a:pt x="3771900" y="1212086"/>
                    </a:cubicBezTo>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55">
                <a:extLst>
                  <a:ext uri="{FF2B5EF4-FFF2-40B4-BE49-F238E27FC236}">
                    <a16:creationId xmlns:a16="http://schemas.microsoft.com/office/drawing/2014/main" id="{BD2DB542-3DE6-4023-8477-705CC167D40B}"/>
                  </a:ext>
                </a:extLst>
              </p:cNvPr>
              <p:cNvSpPr/>
              <p:nvPr/>
            </p:nvSpPr>
            <p:spPr>
              <a:xfrm rot="5400000">
                <a:off x="9244151" y="3525839"/>
                <a:ext cx="1875180" cy="341713"/>
              </a:xfrm>
              <a:custGeom>
                <a:avLst/>
                <a:gdLst>
                  <a:gd name="connsiteX0" fmla="*/ 0 w 3771900"/>
                  <a:gd name="connsiteY0" fmla="*/ 1202561 h 1212086"/>
                  <a:gd name="connsiteX1" fmla="*/ 733425 w 3771900"/>
                  <a:gd name="connsiteY1" fmla="*/ 993011 h 1212086"/>
                  <a:gd name="connsiteX2" fmla="*/ 1504950 w 3771900"/>
                  <a:gd name="connsiteY2" fmla="*/ 107186 h 1212086"/>
                  <a:gd name="connsiteX3" fmla="*/ 2066925 w 3771900"/>
                  <a:gd name="connsiteY3" fmla="*/ 107186 h 1212086"/>
                  <a:gd name="connsiteX4" fmla="*/ 2771775 w 3771900"/>
                  <a:gd name="connsiteY4" fmla="*/ 935861 h 1212086"/>
                  <a:gd name="connsiteX5" fmla="*/ 3771900 w 3771900"/>
                  <a:gd name="connsiteY5" fmla="*/ 1212086 h 12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1212086">
                    <a:moveTo>
                      <a:pt x="0" y="1202561"/>
                    </a:moveTo>
                    <a:cubicBezTo>
                      <a:pt x="241300" y="1189067"/>
                      <a:pt x="482600" y="1175573"/>
                      <a:pt x="733425" y="993011"/>
                    </a:cubicBezTo>
                    <a:cubicBezTo>
                      <a:pt x="984250" y="810449"/>
                      <a:pt x="1282700" y="254824"/>
                      <a:pt x="1504950" y="107186"/>
                    </a:cubicBezTo>
                    <a:cubicBezTo>
                      <a:pt x="1727200" y="-40452"/>
                      <a:pt x="1855788" y="-30927"/>
                      <a:pt x="2066925" y="107186"/>
                    </a:cubicBezTo>
                    <a:cubicBezTo>
                      <a:pt x="2278063" y="245298"/>
                      <a:pt x="2487613" y="751711"/>
                      <a:pt x="2771775" y="935861"/>
                    </a:cubicBezTo>
                    <a:cubicBezTo>
                      <a:pt x="3055938" y="1120011"/>
                      <a:pt x="3413919" y="1166048"/>
                      <a:pt x="3771900" y="1212086"/>
                    </a:cubicBezTo>
                  </a:path>
                </a:pathLst>
              </a:custGeom>
              <a:solidFill>
                <a:srgbClr val="016B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 name="Picture 2">
            <a:extLst>
              <a:ext uri="{FF2B5EF4-FFF2-40B4-BE49-F238E27FC236}">
                <a16:creationId xmlns:a16="http://schemas.microsoft.com/office/drawing/2014/main" id="{84E2D9C7-E660-42EC-8081-0580EA73CC16}"/>
              </a:ext>
            </a:extLst>
          </p:cNvPr>
          <p:cNvPicPr>
            <a:picLocks noChangeAspect="1"/>
          </p:cNvPicPr>
          <p:nvPr/>
        </p:nvPicPr>
        <p:blipFill>
          <a:blip r:embed="rId5"/>
          <a:stretch>
            <a:fillRect/>
          </a:stretch>
        </p:blipFill>
        <p:spPr>
          <a:xfrm>
            <a:off x="633703" y="1294192"/>
            <a:ext cx="5630783" cy="3546841"/>
          </a:xfrm>
          <a:prstGeom prst="rect">
            <a:avLst/>
          </a:prstGeom>
        </p:spPr>
      </p:pic>
      <p:sp>
        <p:nvSpPr>
          <p:cNvPr id="674" name="TextBox 673">
            <a:extLst>
              <a:ext uri="{FF2B5EF4-FFF2-40B4-BE49-F238E27FC236}">
                <a16:creationId xmlns:a16="http://schemas.microsoft.com/office/drawing/2014/main" id="{A02F4652-24E5-4467-B99B-A93CE49EDA4B}"/>
              </a:ext>
            </a:extLst>
          </p:cNvPr>
          <p:cNvSpPr txBox="1"/>
          <p:nvPr/>
        </p:nvSpPr>
        <p:spPr>
          <a:xfrm rot="5400000">
            <a:off x="5800384" y="1933139"/>
            <a:ext cx="780983" cy="276999"/>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dirty="0"/>
              <a:t>POC yield</a:t>
            </a:r>
          </a:p>
        </p:txBody>
      </p:sp>
      <p:sp>
        <p:nvSpPr>
          <p:cNvPr id="675" name="TextBox 674">
            <a:extLst>
              <a:ext uri="{FF2B5EF4-FFF2-40B4-BE49-F238E27FC236}">
                <a16:creationId xmlns:a16="http://schemas.microsoft.com/office/drawing/2014/main" id="{49C0F3FB-5FD7-49E0-A8AF-BF81B66045D8}"/>
              </a:ext>
            </a:extLst>
          </p:cNvPr>
          <p:cNvSpPr txBox="1"/>
          <p:nvPr/>
        </p:nvSpPr>
        <p:spPr>
          <a:xfrm>
            <a:off x="6332627" y="1437580"/>
            <a:ext cx="857029" cy="276999"/>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dirty="0"/>
              <a:t>Probability</a:t>
            </a:r>
          </a:p>
        </p:txBody>
      </p:sp>
      <p:sp>
        <p:nvSpPr>
          <p:cNvPr id="473" name="TextBox 472">
            <a:extLst>
              <a:ext uri="{FF2B5EF4-FFF2-40B4-BE49-F238E27FC236}">
                <a16:creationId xmlns:a16="http://schemas.microsoft.com/office/drawing/2014/main" id="{765161E1-42ED-4EC5-BC8B-717005BE2A0D}"/>
              </a:ext>
            </a:extLst>
          </p:cNvPr>
          <p:cNvSpPr txBox="1"/>
          <p:nvPr/>
        </p:nvSpPr>
        <p:spPr>
          <a:xfrm>
            <a:off x="347174" y="2892550"/>
            <a:ext cx="595035"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Stream</a:t>
            </a:r>
          </a:p>
          <a:p>
            <a:r>
              <a:rPr lang="en-US" sz="1000" dirty="0"/>
              <a:t>channel</a:t>
            </a:r>
          </a:p>
        </p:txBody>
      </p:sp>
      <p:sp>
        <p:nvSpPr>
          <p:cNvPr id="474" name="Left Brace 473">
            <a:extLst>
              <a:ext uri="{FF2B5EF4-FFF2-40B4-BE49-F238E27FC236}">
                <a16:creationId xmlns:a16="http://schemas.microsoft.com/office/drawing/2014/main" id="{83485A00-3BDF-48AC-A223-D2D78C3FCDA4}"/>
              </a:ext>
            </a:extLst>
          </p:cNvPr>
          <p:cNvSpPr/>
          <p:nvPr/>
        </p:nvSpPr>
        <p:spPr>
          <a:xfrm>
            <a:off x="1086681" y="1763923"/>
            <a:ext cx="129494" cy="1111697"/>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5" name="TextBox 474">
            <a:extLst>
              <a:ext uri="{FF2B5EF4-FFF2-40B4-BE49-F238E27FC236}">
                <a16:creationId xmlns:a16="http://schemas.microsoft.com/office/drawing/2014/main" id="{E9D7C23C-C16B-4E3C-ABEC-2CB264123101}"/>
              </a:ext>
            </a:extLst>
          </p:cNvPr>
          <p:cNvSpPr txBox="1"/>
          <p:nvPr/>
        </p:nvSpPr>
        <p:spPr>
          <a:xfrm>
            <a:off x="343833" y="2214104"/>
            <a:ext cx="628698" cy="246221"/>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Hillslope</a:t>
            </a:r>
          </a:p>
        </p:txBody>
      </p:sp>
      <p:sp>
        <p:nvSpPr>
          <p:cNvPr id="476" name="TextBox 475">
            <a:extLst>
              <a:ext uri="{FF2B5EF4-FFF2-40B4-BE49-F238E27FC236}">
                <a16:creationId xmlns:a16="http://schemas.microsoft.com/office/drawing/2014/main" id="{B45713CB-BEB5-4B7A-9491-210A9D39F28A}"/>
              </a:ext>
            </a:extLst>
          </p:cNvPr>
          <p:cNvSpPr txBox="1"/>
          <p:nvPr/>
        </p:nvSpPr>
        <p:spPr>
          <a:xfrm>
            <a:off x="321671" y="3561895"/>
            <a:ext cx="777777" cy="400110"/>
          </a:xfrm>
          <a:prstGeom prst="rect">
            <a:avLst/>
          </a:prstGeom>
          <a:noFill/>
        </p:spPr>
        <p:txBody>
          <a:bodyPr wrap="none" rtlCol="0">
            <a:spAutoFit/>
          </a:bodyPr>
          <a:lstStyle/>
          <a:p>
            <a:r>
              <a:rPr lang="en-US" sz="1000" dirty="0">
                <a:solidFill>
                  <a:schemeClr val="tx1">
                    <a:lumMod val="65000"/>
                    <a:lumOff val="35000"/>
                  </a:schemeClr>
                </a:solidFill>
              </a:rPr>
              <a:t>Coniferous </a:t>
            </a:r>
          </a:p>
          <a:p>
            <a:r>
              <a:rPr lang="en-US" sz="1000" dirty="0">
                <a:solidFill>
                  <a:schemeClr val="tx1">
                    <a:lumMod val="65000"/>
                    <a:lumOff val="35000"/>
                  </a:schemeClr>
                </a:solidFill>
              </a:rPr>
              <a:t>vegetation</a:t>
            </a:r>
          </a:p>
        </p:txBody>
      </p:sp>
      <p:sp>
        <p:nvSpPr>
          <p:cNvPr id="477" name="Oval 476">
            <a:extLst>
              <a:ext uri="{FF2B5EF4-FFF2-40B4-BE49-F238E27FC236}">
                <a16:creationId xmlns:a16="http://schemas.microsoft.com/office/drawing/2014/main" id="{C62862E3-28F6-4C08-A859-45ADAEE6C465}"/>
              </a:ext>
            </a:extLst>
          </p:cNvPr>
          <p:cNvSpPr/>
          <p:nvPr/>
        </p:nvSpPr>
        <p:spPr>
          <a:xfrm>
            <a:off x="3859084" y="3028132"/>
            <a:ext cx="173357" cy="190500"/>
          </a:xfrm>
          <a:prstGeom prst="ellipse">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8" name="Straight Connector 477">
            <a:extLst>
              <a:ext uri="{FF2B5EF4-FFF2-40B4-BE49-F238E27FC236}">
                <a16:creationId xmlns:a16="http://schemas.microsoft.com/office/drawing/2014/main" id="{80DB0EFC-D2E1-4450-984D-6025912E0AF0}"/>
              </a:ext>
            </a:extLst>
          </p:cNvPr>
          <p:cNvCxnSpPr>
            <a:cxnSpLocks/>
            <a:stCxn id="477" idx="1"/>
            <a:endCxn id="499" idx="0"/>
          </p:cNvCxnSpPr>
          <p:nvPr/>
        </p:nvCxnSpPr>
        <p:spPr>
          <a:xfrm flipH="1">
            <a:off x="960249" y="3056030"/>
            <a:ext cx="2924223" cy="1757586"/>
          </a:xfrm>
          <a:prstGeom prst="line">
            <a:avLst/>
          </a:prstGeom>
          <a:noFill/>
          <a:ln w="19050">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79" name="Straight Connector 478">
            <a:extLst>
              <a:ext uri="{FF2B5EF4-FFF2-40B4-BE49-F238E27FC236}">
                <a16:creationId xmlns:a16="http://schemas.microsoft.com/office/drawing/2014/main" id="{3EC0965F-4665-432D-8B05-14695808F781}"/>
              </a:ext>
            </a:extLst>
          </p:cNvPr>
          <p:cNvCxnSpPr>
            <a:cxnSpLocks/>
            <a:stCxn id="499" idx="5"/>
            <a:endCxn id="477" idx="5"/>
          </p:cNvCxnSpPr>
          <p:nvPr/>
        </p:nvCxnSpPr>
        <p:spPr>
          <a:xfrm flipV="1">
            <a:off x="1354506" y="3190734"/>
            <a:ext cx="2652547" cy="2566529"/>
          </a:xfrm>
          <a:prstGeom prst="line">
            <a:avLst/>
          </a:prstGeom>
          <a:noFill/>
          <a:ln w="19050">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80" name="Connector: Elbow 479">
            <a:extLst>
              <a:ext uri="{FF2B5EF4-FFF2-40B4-BE49-F238E27FC236}">
                <a16:creationId xmlns:a16="http://schemas.microsoft.com/office/drawing/2014/main" id="{0A6A6EB1-84BC-4E80-91C1-781DFD6475BB}"/>
              </a:ext>
            </a:extLst>
          </p:cNvPr>
          <p:cNvCxnSpPr>
            <a:stCxn id="476" idx="2"/>
          </p:cNvCxnSpPr>
          <p:nvPr/>
        </p:nvCxnSpPr>
        <p:spPr>
          <a:xfrm rot="16200000" flipH="1">
            <a:off x="737442" y="3935123"/>
            <a:ext cx="363221" cy="416984"/>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1" name="TextBox 480">
            <a:extLst>
              <a:ext uri="{FF2B5EF4-FFF2-40B4-BE49-F238E27FC236}">
                <a16:creationId xmlns:a16="http://schemas.microsoft.com/office/drawing/2014/main" id="{B452377C-9FBD-4A98-B455-F481D9A36109}"/>
              </a:ext>
            </a:extLst>
          </p:cNvPr>
          <p:cNvSpPr txBox="1"/>
          <p:nvPr/>
        </p:nvSpPr>
        <p:spPr>
          <a:xfrm>
            <a:off x="1890477" y="5474135"/>
            <a:ext cx="1526380"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Mineral Rich-Carbon Poor</a:t>
            </a:r>
          </a:p>
          <a:p>
            <a:r>
              <a:rPr lang="en-US" sz="1000" dirty="0"/>
              <a:t>(e.g., mineral soil)</a:t>
            </a:r>
          </a:p>
        </p:txBody>
      </p:sp>
      <p:sp>
        <p:nvSpPr>
          <p:cNvPr id="482" name="TextBox 481">
            <a:extLst>
              <a:ext uri="{FF2B5EF4-FFF2-40B4-BE49-F238E27FC236}">
                <a16:creationId xmlns:a16="http://schemas.microsoft.com/office/drawing/2014/main" id="{7644D866-D808-40FA-AAB6-CACD47B595C6}"/>
              </a:ext>
            </a:extLst>
          </p:cNvPr>
          <p:cNvSpPr txBox="1"/>
          <p:nvPr/>
        </p:nvSpPr>
        <p:spPr>
          <a:xfrm>
            <a:off x="1883524" y="4868790"/>
            <a:ext cx="1526380"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Carbon Rich-Mineral Poor</a:t>
            </a:r>
          </a:p>
          <a:p>
            <a:r>
              <a:rPr lang="en-US" sz="1000" dirty="0"/>
              <a:t>(e.g., fresh litter inputs)</a:t>
            </a:r>
          </a:p>
        </p:txBody>
      </p:sp>
      <p:sp>
        <p:nvSpPr>
          <p:cNvPr id="483" name="TextBox 482">
            <a:extLst>
              <a:ext uri="{FF2B5EF4-FFF2-40B4-BE49-F238E27FC236}">
                <a16:creationId xmlns:a16="http://schemas.microsoft.com/office/drawing/2014/main" id="{088E73DD-67A1-45AB-BA7F-88ADC1DE00C0}"/>
              </a:ext>
            </a:extLst>
          </p:cNvPr>
          <p:cNvSpPr txBox="1"/>
          <p:nvPr/>
        </p:nvSpPr>
        <p:spPr>
          <a:xfrm>
            <a:off x="3671806" y="4849778"/>
            <a:ext cx="1726755"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Instream retention structures</a:t>
            </a:r>
          </a:p>
          <a:p>
            <a:r>
              <a:rPr lang="en-US" sz="1000" dirty="0"/>
              <a:t>(e.g., large woody debris)</a:t>
            </a:r>
          </a:p>
        </p:txBody>
      </p:sp>
      <p:cxnSp>
        <p:nvCxnSpPr>
          <p:cNvPr id="491" name="Straight Arrow Connector 490">
            <a:extLst>
              <a:ext uri="{FF2B5EF4-FFF2-40B4-BE49-F238E27FC236}">
                <a16:creationId xmlns:a16="http://schemas.microsoft.com/office/drawing/2014/main" id="{7A2D6F56-1E8A-4D82-AA01-A9C1DFA72AB2}"/>
              </a:ext>
            </a:extLst>
          </p:cNvPr>
          <p:cNvCxnSpPr>
            <a:cxnSpLocks/>
          </p:cNvCxnSpPr>
          <p:nvPr/>
        </p:nvCxnSpPr>
        <p:spPr>
          <a:xfrm>
            <a:off x="4276219" y="3235607"/>
            <a:ext cx="0" cy="160542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2" name="Group 491">
            <a:extLst>
              <a:ext uri="{FF2B5EF4-FFF2-40B4-BE49-F238E27FC236}">
                <a16:creationId xmlns:a16="http://schemas.microsoft.com/office/drawing/2014/main" id="{41F97103-1CDC-4B08-8AD3-90B5C960700C}"/>
              </a:ext>
            </a:extLst>
          </p:cNvPr>
          <p:cNvGrpSpPr/>
          <p:nvPr/>
        </p:nvGrpSpPr>
        <p:grpSpPr>
          <a:xfrm>
            <a:off x="402684" y="4813616"/>
            <a:ext cx="1115129" cy="1105551"/>
            <a:chOff x="1195966" y="4699376"/>
            <a:chExt cx="1115129" cy="1105551"/>
          </a:xfrm>
        </p:grpSpPr>
        <p:pic>
          <p:nvPicPr>
            <p:cNvPr id="493" name="Picture 492">
              <a:extLst>
                <a:ext uri="{FF2B5EF4-FFF2-40B4-BE49-F238E27FC236}">
                  <a16:creationId xmlns:a16="http://schemas.microsoft.com/office/drawing/2014/main" id="{6B5D10EE-E2CB-4A2A-A07F-DA1CE0071CA8}"/>
                </a:ext>
              </a:extLst>
            </p:cNvPr>
            <p:cNvPicPr>
              <a:picLocks noChangeAspect="1"/>
            </p:cNvPicPr>
            <p:nvPr/>
          </p:nvPicPr>
          <p:blipFill>
            <a:blip r:embed="rId6"/>
            <a:stretch>
              <a:fillRect/>
            </a:stretch>
          </p:blipFill>
          <p:spPr>
            <a:xfrm>
              <a:off x="1279439" y="4800001"/>
              <a:ext cx="926437" cy="904303"/>
            </a:xfrm>
            <a:prstGeom prst="rect">
              <a:avLst/>
            </a:prstGeom>
            <a:ln>
              <a:noFill/>
            </a:ln>
            <a:effectLst>
              <a:outerShdw blurRad="292100" dist="139700" dir="2700000" algn="tl" rotWithShape="0">
                <a:srgbClr val="333333">
                  <a:alpha val="65000"/>
                </a:srgbClr>
              </a:outerShdw>
            </a:effectLst>
          </p:spPr>
        </p:pic>
        <p:sp>
          <p:nvSpPr>
            <p:cNvPr id="499" name="Oval 498">
              <a:extLst>
                <a:ext uri="{FF2B5EF4-FFF2-40B4-BE49-F238E27FC236}">
                  <a16:creationId xmlns:a16="http://schemas.microsoft.com/office/drawing/2014/main" id="{F344D00A-4BE2-408C-A4EA-D1347482D108}"/>
                </a:ext>
              </a:extLst>
            </p:cNvPr>
            <p:cNvSpPr/>
            <p:nvPr/>
          </p:nvSpPr>
          <p:spPr>
            <a:xfrm>
              <a:off x="1195966" y="4699376"/>
              <a:ext cx="1115129" cy="1105551"/>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1" name="Straight Arrow Connector 510">
            <a:extLst>
              <a:ext uri="{FF2B5EF4-FFF2-40B4-BE49-F238E27FC236}">
                <a16:creationId xmlns:a16="http://schemas.microsoft.com/office/drawing/2014/main" id="{EAD61A30-05A1-44CC-93CA-F4BCEF8D4FD1}"/>
              </a:ext>
            </a:extLst>
          </p:cNvPr>
          <p:cNvCxnSpPr>
            <a:cxnSpLocks/>
            <a:endCxn id="482" idx="1"/>
          </p:cNvCxnSpPr>
          <p:nvPr/>
        </p:nvCxnSpPr>
        <p:spPr>
          <a:xfrm flipV="1">
            <a:off x="1166700" y="5068845"/>
            <a:ext cx="716824" cy="2653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4B19A965-2B80-4EEA-8C79-649912D62886}"/>
              </a:ext>
            </a:extLst>
          </p:cNvPr>
          <p:cNvCxnSpPr>
            <a:cxnSpLocks/>
          </p:cNvCxnSpPr>
          <p:nvPr/>
        </p:nvCxnSpPr>
        <p:spPr>
          <a:xfrm>
            <a:off x="1341890" y="5612635"/>
            <a:ext cx="54858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3" name="TextBox 512">
            <a:extLst>
              <a:ext uri="{FF2B5EF4-FFF2-40B4-BE49-F238E27FC236}">
                <a16:creationId xmlns:a16="http://schemas.microsoft.com/office/drawing/2014/main" id="{E6019156-4C9A-4FAA-845B-E6E5ABC9602A}"/>
              </a:ext>
            </a:extLst>
          </p:cNvPr>
          <p:cNvSpPr txBox="1"/>
          <p:nvPr/>
        </p:nvSpPr>
        <p:spPr>
          <a:xfrm>
            <a:off x="356029" y="4413197"/>
            <a:ext cx="777969" cy="400110"/>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1000" dirty="0"/>
              <a:t>Sediment</a:t>
            </a:r>
          </a:p>
          <a:p>
            <a:r>
              <a:rPr lang="en-US" sz="1000" dirty="0"/>
              <a:t>particles</a:t>
            </a:r>
          </a:p>
        </p:txBody>
      </p:sp>
      <p:sp>
        <p:nvSpPr>
          <p:cNvPr id="514" name="TextBox 513">
            <a:extLst>
              <a:ext uri="{FF2B5EF4-FFF2-40B4-BE49-F238E27FC236}">
                <a16:creationId xmlns:a16="http://schemas.microsoft.com/office/drawing/2014/main" id="{681CD9F8-7B5D-4DB2-BDB8-09BDDD3946BC}"/>
              </a:ext>
            </a:extLst>
          </p:cNvPr>
          <p:cNvSpPr txBox="1"/>
          <p:nvPr/>
        </p:nvSpPr>
        <p:spPr>
          <a:xfrm>
            <a:off x="7068847" y="2170158"/>
            <a:ext cx="723275" cy="246221"/>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Total yield</a:t>
            </a:r>
          </a:p>
        </p:txBody>
      </p:sp>
      <p:sp>
        <p:nvSpPr>
          <p:cNvPr id="515" name="TextBox 514">
            <a:extLst>
              <a:ext uri="{FF2B5EF4-FFF2-40B4-BE49-F238E27FC236}">
                <a16:creationId xmlns:a16="http://schemas.microsoft.com/office/drawing/2014/main" id="{59ABA950-366F-4400-9B3D-407DEF8BDF0A}"/>
              </a:ext>
            </a:extLst>
          </p:cNvPr>
          <p:cNvSpPr txBox="1"/>
          <p:nvPr/>
        </p:nvSpPr>
        <p:spPr>
          <a:xfrm>
            <a:off x="6563540" y="4183158"/>
            <a:ext cx="1317990"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Carbon-poor particles</a:t>
            </a:r>
          </a:p>
          <a:p>
            <a:r>
              <a:rPr lang="en-US" sz="1000" dirty="0"/>
              <a:t> at high POC yields</a:t>
            </a:r>
          </a:p>
        </p:txBody>
      </p:sp>
      <p:cxnSp>
        <p:nvCxnSpPr>
          <p:cNvPr id="516" name="Connector: Elbow 515">
            <a:extLst>
              <a:ext uri="{FF2B5EF4-FFF2-40B4-BE49-F238E27FC236}">
                <a16:creationId xmlns:a16="http://schemas.microsoft.com/office/drawing/2014/main" id="{A7B19A50-8A17-49E8-ABCE-142F5E3431EA}"/>
              </a:ext>
            </a:extLst>
          </p:cNvPr>
          <p:cNvCxnSpPr>
            <a:cxnSpLocks/>
            <a:endCxn id="514" idx="1"/>
          </p:cNvCxnSpPr>
          <p:nvPr/>
        </p:nvCxnSpPr>
        <p:spPr>
          <a:xfrm rot="5400000" flipH="1" flipV="1">
            <a:off x="6921366" y="2357977"/>
            <a:ext cx="212189" cy="82774"/>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7" name="Connector: Elbow 516">
            <a:extLst>
              <a:ext uri="{FF2B5EF4-FFF2-40B4-BE49-F238E27FC236}">
                <a16:creationId xmlns:a16="http://schemas.microsoft.com/office/drawing/2014/main" id="{015259A4-9016-4CA6-9EC4-A39A32F98FA9}"/>
              </a:ext>
            </a:extLst>
          </p:cNvPr>
          <p:cNvCxnSpPr>
            <a:cxnSpLocks/>
            <a:endCxn id="515" idx="1"/>
          </p:cNvCxnSpPr>
          <p:nvPr/>
        </p:nvCxnSpPr>
        <p:spPr>
          <a:xfrm rot="16200000" flipH="1">
            <a:off x="6156875" y="3976548"/>
            <a:ext cx="607226" cy="206104"/>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8" name="Left Brace 517">
            <a:extLst>
              <a:ext uri="{FF2B5EF4-FFF2-40B4-BE49-F238E27FC236}">
                <a16:creationId xmlns:a16="http://schemas.microsoft.com/office/drawing/2014/main" id="{3ECD99F4-7097-4202-9562-6328A6D9BCFC}"/>
              </a:ext>
            </a:extLst>
          </p:cNvPr>
          <p:cNvSpPr/>
          <p:nvPr/>
        </p:nvSpPr>
        <p:spPr>
          <a:xfrm>
            <a:off x="1080691" y="2900779"/>
            <a:ext cx="140117" cy="516299"/>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9" name="TextBox 518">
            <a:extLst>
              <a:ext uri="{FF2B5EF4-FFF2-40B4-BE49-F238E27FC236}">
                <a16:creationId xmlns:a16="http://schemas.microsoft.com/office/drawing/2014/main" id="{B2B454EA-6CD8-418F-855F-562B5C9D8623}"/>
              </a:ext>
            </a:extLst>
          </p:cNvPr>
          <p:cNvSpPr txBox="1"/>
          <p:nvPr/>
        </p:nvSpPr>
        <p:spPr>
          <a:xfrm>
            <a:off x="7039192" y="3435092"/>
            <a:ext cx="593432"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pPr algn="ctr"/>
            <a:r>
              <a:rPr lang="en-US" sz="1000" dirty="0"/>
              <a:t>Mixed </a:t>
            </a:r>
          </a:p>
          <a:p>
            <a:pPr algn="ctr"/>
            <a:r>
              <a:rPr lang="en-US" sz="1000" dirty="0"/>
              <a:t>detritus</a:t>
            </a:r>
          </a:p>
        </p:txBody>
      </p:sp>
      <p:cxnSp>
        <p:nvCxnSpPr>
          <p:cNvPr id="16" name="Connector: Elbow 15">
            <a:extLst>
              <a:ext uri="{FF2B5EF4-FFF2-40B4-BE49-F238E27FC236}">
                <a16:creationId xmlns:a16="http://schemas.microsoft.com/office/drawing/2014/main" id="{E5373A16-06A2-4FED-B52A-A2FDD3E1DD1C}"/>
              </a:ext>
            </a:extLst>
          </p:cNvPr>
          <p:cNvCxnSpPr>
            <a:cxnSpLocks/>
            <a:stCxn id="55" idx="4"/>
            <a:endCxn id="519" idx="1"/>
          </p:cNvCxnSpPr>
          <p:nvPr/>
        </p:nvCxnSpPr>
        <p:spPr>
          <a:xfrm rot="16200000" flipH="1">
            <a:off x="6551303" y="3147257"/>
            <a:ext cx="401217" cy="574561"/>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92C1CE-2B41-4EC9-8CB5-8AF0428191ED}"/>
              </a:ext>
            </a:extLst>
          </p:cNvPr>
          <p:cNvCxnSpPr>
            <a:cxnSpLocks/>
          </p:cNvCxnSpPr>
          <p:nvPr/>
        </p:nvCxnSpPr>
        <p:spPr>
          <a:xfrm>
            <a:off x="8000070" y="1449612"/>
            <a:ext cx="13620" cy="46637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6F502083-6134-4C52-AA31-8F28731E8861}"/>
              </a:ext>
            </a:extLst>
          </p:cNvPr>
          <p:cNvCxnSpPr>
            <a:cxnSpLocks/>
          </p:cNvCxnSpPr>
          <p:nvPr/>
        </p:nvCxnSpPr>
        <p:spPr>
          <a:xfrm flipH="1">
            <a:off x="8080127" y="3867430"/>
            <a:ext cx="39445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2" name="TextBox 531">
            <a:extLst>
              <a:ext uri="{FF2B5EF4-FFF2-40B4-BE49-F238E27FC236}">
                <a16:creationId xmlns:a16="http://schemas.microsoft.com/office/drawing/2014/main" id="{FFE26CDB-6498-4534-B83A-F118FD0A0B7E}"/>
              </a:ext>
            </a:extLst>
          </p:cNvPr>
          <p:cNvSpPr txBox="1"/>
          <p:nvPr/>
        </p:nvSpPr>
        <p:spPr>
          <a:xfrm>
            <a:off x="8048705" y="1323419"/>
            <a:ext cx="1703928" cy="338554"/>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600" b="1" dirty="0">
                <a:solidFill>
                  <a:srgbClr val="57257D"/>
                </a:solidFill>
              </a:rPr>
              <a:t>Old-growth forest</a:t>
            </a:r>
          </a:p>
        </p:txBody>
      </p:sp>
      <p:sp>
        <p:nvSpPr>
          <p:cNvPr id="533" name="TextBox 532">
            <a:extLst>
              <a:ext uri="{FF2B5EF4-FFF2-40B4-BE49-F238E27FC236}">
                <a16:creationId xmlns:a16="http://schemas.microsoft.com/office/drawing/2014/main" id="{47A63B94-C43F-42DA-BE8C-CD2E78474CEC}"/>
              </a:ext>
            </a:extLst>
          </p:cNvPr>
          <p:cNvSpPr txBox="1"/>
          <p:nvPr/>
        </p:nvSpPr>
        <p:spPr>
          <a:xfrm>
            <a:off x="8048705" y="3870734"/>
            <a:ext cx="3493649" cy="338554"/>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600" b="1" dirty="0">
                <a:solidFill>
                  <a:srgbClr val="C55A11"/>
                </a:solidFill>
              </a:rPr>
              <a:t>Logged forest + channel scouring event</a:t>
            </a:r>
          </a:p>
        </p:txBody>
      </p:sp>
      <p:sp>
        <p:nvSpPr>
          <p:cNvPr id="48" name="TextBox 47">
            <a:extLst>
              <a:ext uri="{FF2B5EF4-FFF2-40B4-BE49-F238E27FC236}">
                <a16:creationId xmlns:a16="http://schemas.microsoft.com/office/drawing/2014/main" id="{D5CC0448-3D85-43E0-A8D1-BFD24F657A6A}"/>
              </a:ext>
            </a:extLst>
          </p:cNvPr>
          <p:cNvSpPr txBox="1"/>
          <p:nvPr/>
        </p:nvSpPr>
        <p:spPr>
          <a:xfrm>
            <a:off x="6597182" y="1692173"/>
            <a:ext cx="1266693"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Carbon-rich particles</a:t>
            </a:r>
          </a:p>
          <a:p>
            <a:r>
              <a:rPr lang="en-US" sz="1000" dirty="0"/>
              <a:t>at low POC yields</a:t>
            </a:r>
          </a:p>
        </p:txBody>
      </p:sp>
      <p:cxnSp>
        <p:nvCxnSpPr>
          <p:cNvPr id="4" name="Connector: Elbow 3">
            <a:extLst>
              <a:ext uri="{FF2B5EF4-FFF2-40B4-BE49-F238E27FC236}">
                <a16:creationId xmlns:a16="http://schemas.microsoft.com/office/drawing/2014/main" id="{DAF6D4D8-5B16-42BE-AC07-99CA13DB09CE}"/>
              </a:ext>
            </a:extLst>
          </p:cNvPr>
          <p:cNvCxnSpPr>
            <a:cxnSpLocks/>
            <a:endCxn id="48" idx="1"/>
          </p:cNvCxnSpPr>
          <p:nvPr/>
        </p:nvCxnSpPr>
        <p:spPr>
          <a:xfrm rot="5400000" flipH="1" flipV="1">
            <a:off x="6307136" y="2003222"/>
            <a:ext cx="401040" cy="179052"/>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388FAC-2274-4D60-B6E5-EA1556C8A7BC}"/>
              </a:ext>
            </a:extLst>
          </p:cNvPr>
          <p:cNvSpPr txBox="1"/>
          <p:nvPr/>
        </p:nvSpPr>
        <p:spPr>
          <a:xfrm>
            <a:off x="605711" y="310510"/>
            <a:ext cx="11170327" cy="646331"/>
          </a:xfrm>
          <a:prstGeom prst="rect">
            <a:avLst/>
          </a:prstGeom>
          <a:noFill/>
        </p:spPr>
        <p:txBody>
          <a:bodyPr wrap="square">
            <a:spAutoFit/>
          </a:bodyPr>
          <a:lstStyle/>
          <a:p>
            <a:r>
              <a:rPr lang="en-GB" b="1" dirty="0">
                <a:solidFill>
                  <a:schemeClr val="tx1">
                    <a:lumMod val="50000"/>
                    <a:lumOff val="50000"/>
                  </a:schemeClr>
                </a:solidFill>
                <a:latin typeface="Arial Narrow" panose="020B0606020202030204" pitchFamily="34" charset="0"/>
              </a:rPr>
              <a:t>A 30-year record of </a:t>
            </a:r>
            <a:r>
              <a:rPr lang="en-GB" b="1" dirty="0" err="1">
                <a:solidFill>
                  <a:schemeClr val="tx1">
                    <a:lumMod val="50000"/>
                    <a:lumOff val="50000"/>
                  </a:schemeClr>
                </a:solidFill>
                <a:latin typeface="Arial Narrow" panose="020B0606020202030204" pitchFamily="34" charset="0"/>
              </a:rPr>
              <a:t>Biospheric</a:t>
            </a:r>
            <a:r>
              <a:rPr lang="en-GB" b="1" dirty="0">
                <a:solidFill>
                  <a:schemeClr val="tx1">
                    <a:lumMod val="50000"/>
                    <a:lumOff val="50000"/>
                  </a:schemeClr>
                </a:solidFill>
                <a:latin typeface="Arial Narrow" panose="020B0606020202030204" pitchFamily="34" charset="0"/>
              </a:rPr>
              <a:t> Particulate Organic Carbon Export from Two Small Forested Catchments with Contrasting Landscape Organization and Disturbance History</a:t>
            </a:r>
            <a:endParaRPr lang="en-US" b="1" dirty="0">
              <a:solidFill>
                <a:schemeClr val="tx1">
                  <a:lumMod val="50000"/>
                  <a:lumOff val="50000"/>
                </a:schemeClr>
              </a:solidFill>
              <a:latin typeface="Arial Narrow" panose="020B0606020202030204" pitchFamily="34" charset="0"/>
            </a:endParaRPr>
          </a:p>
        </p:txBody>
      </p:sp>
    </p:spTree>
    <p:extLst>
      <p:ext uri="{BB962C8B-B14F-4D97-AF65-F5344CB8AC3E}">
        <p14:creationId xmlns:p14="http://schemas.microsoft.com/office/powerpoint/2010/main" val="3968541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arrow&#10;&#10;Description automatically generated">
            <a:extLst>
              <a:ext uri="{FF2B5EF4-FFF2-40B4-BE49-F238E27FC236}">
                <a16:creationId xmlns:a16="http://schemas.microsoft.com/office/drawing/2014/main" id="{5153740A-9370-4119-A1B0-D0433C5C1229}"/>
              </a:ext>
            </a:extLst>
          </p:cNvPr>
          <p:cNvPicPr>
            <a:picLocks noChangeAspect="1"/>
          </p:cNvPicPr>
          <p:nvPr/>
        </p:nvPicPr>
        <p:blipFill>
          <a:blip r:embed="rId2"/>
          <a:stretch>
            <a:fillRect/>
          </a:stretch>
        </p:blipFill>
        <p:spPr>
          <a:xfrm>
            <a:off x="3020999" y="1273876"/>
            <a:ext cx="6150001" cy="4705683"/>
          </a:xfrm>
          <a:prstGeom prst="rect">
            <a:avLst/>
          </a:prstGeom>
        </p:spPr>
      </p:pic>
      <p:sp>
        <p:nvSpPr>
          <p:cNvPr id="4" name="TextBox 3">
            <a:extLst>
              <a:ext uri="{FF2B5EF4-FFF2-40B4-BE49-F238E27FC236}">
                <a16:creationId xmlns:a16="http://schemas.microsoft.com/office/drawing/2014/main" id="{79F3991F-DD68-4165-89E6-66B518DCE65A}"/>
              </a:ext>
            </a:extLst>
          </p:cNvPr>
          <p:cNvSpPr txBox="1"/>
          <p:nvPr/>
        </p:nvSpPr>
        <p:spPr>
          <a:xfrm>
            <a:off x="4775018" y="673711"/>
            <a:ext cx="3927485" cy="1200329"/>
          </a:xfrm>
          <a:prstGeom prst="rect">
            <a:avLst/>
          </a:prstGeom>
          <a:noFill/>
        </p:spPr>
        <p:txBody>
          <a:bodyPr wrap="none" rtlCol="0">
            <a:spAutoFit/>
          </a:bodyPr>
          <a:lstStyle/>
          <a:p>
            <a:r>
              <a:rPr lang="en-US" sz="3600" b="1" dirty="0">
                <a:solidFill>
                  <a:schemeClr val="tx1">
                    <a:lumMod val="50000"/>
                    <a:lumOff val="50000"/>
                  </a:schemeClr>
                </a:solidFill>
              </a:rPr>
              <a:t>Particulate </a:t>
            </a:r>
            <a:r>
              <a:rPr lang="en-US" sz="3600" b="1" dirty="0">
                <a:solidFill>
                  <a:srgbClr val="00B050"/>
                </a:solidFill>
              </a:rPr>
              <a:t>Organic </a:t>
            </a:r>
          </a:p>
          <a:p>
            <a:r>
              <a:rPr lang="en-US" sz="3600" b="1" dirty="0">
                <a:solidFill>
                  <a:srgbClr val="00B050"/>
                </a:solidFill>
              </a:rPr>
              <a:t>Carbon</a:t>
            </a:r>
            <a:r>
              <a:rPr lang="en-US" sz="3600" b="1" dirty="0">
                <a:solidFill>
                  <a:schemeClr val="tx1">
                    <a:lumMod val="50000"/>
                    <a:lumOff val="50000"/>
                  </a:schemeClr>
                </a:solidFill>
              </a:rPr>
              <a:t> yield</a:t>
            </a:r>
            <a:r>
              <a:rPr lang="en-US" sz="3600" b="1" dirty="0">
                <a:solidFill>
                  <a:srgbClr val="00B050"/>
                </a:solidFill>
              </a:rPr>
              <a:t>?</a:t>
            </a:r>
          </a:p>
        </p:txBody>
      </p:sp>
      <p:sp>
        <p:nvSpPr>
          <p:cNvPr id="5" name="Rectangle 4">
            <a:extLst>
              <a:ext uri="{FF2B5EF4-FFF2-40B4-BE49-F238E27FC236}">
                <a16:creationId xmlns:a16="http://schemas.microsoft.com/office/drawing/2014/main" id="{96223743-F6F5-4EDC-BE4F-AEB4DE75039C}"/>
              </a:ext>
            </a:extLst>
          </p:cNvPr>
          <p:cNvSpPr/>
          <p:nvPr/>
        </p:nvSpPr>
        <p:spPr>
          <a:xfrm>
            <a:off x="4775018" y="2225222"/>
            <a:ext cx="2372794" cy="1600438"/>
          </a:xfrm>
          <a:prstGeom prst="rect">
            <a:avLst/>
          </a:prstGeom>
        </p:spPr>
        <p:txBody>
          <a:bodyPr wrap="square">
            <a:spAutoFit/>
          </a:bodyPr>
          <a:lstStyle/>
          <a:p>
            <a:r>
              <a:rPr lang="en-US" sz="1400" b="0" i="0" dirty="0">
                <a:solidFill>
                  <a:schemeClr val="tx1">
                    <a:lumMod val="65000"/>
                    <a:lumOff val="35000"/>
                  </a:schemeClr>
                </a:solidFill>
                <a:effectLst/>
                <a:latin typeface="NexusSerif"/>
              </a:rPr>
              <a:t>While controlling for geology effects we explore the interaction of additional factors with a deeper dive into the role of contrasting landscape configuration and history on POC yields. </a:t>
            </a:r>
          </a:p>
        </p:txBody>
      </p:sp>
      <p:pic>
        <p:nvPicPr>
          <p:cNvPr id="7" name="Picture 6" descr="Logo&#10;&#10;Description automatically generated">
            <a:extLst>
              <a:ext uri="{FF2B5EF4-FFF2-40B4-BE49-F238E27FC236}">
                <a16:creationId xmlns:a16="http://schemas.microsoft.com/office/drawing/2014/main" id="{34BCA3BC-24C7-4EF1-91F1-E5CE4EAA900B}"/>
              </a:ext>
            </a:extLst>
          </p:cNvPr>
          <p:cNvPicPr>
            <a:picLocks noChangeAspect="1"/>
          </p:cNvPicPr>
          <p:nvPr/>
        </p:nvPicPr>
        <p:blipFill>
          <a:blip r:embed="rId3">
            <a:duotone>
              <a:schemeClr val="bg2">
                <a:shade val="45000"/>
                <a:satMod val="135000"/>
              </a:schemeClr>
              <a:prstClr val="white"/>
            </a:duotone>
          </a:blip>
          <a:stretch>
            <a:fillRect/>
          </a:stretch>
        </p:blipFill>
        <p:spPr>
          <a:xfrm>
            <a:off x="8439389" y="5004249"/>
            <a:ext cx="1844134" cy="975310"/>
          </a:xfrm>
          <a:prstGeom prst="rect">
            <a:avLst/>
          </a:prstGeom>
        </p:spPr>
      </p:pic>
      <p:sp>
        <p:nvSpPr>
          <p:cNvPr id="8" name="Rectangle 7">
            <a:extLst>
              <a:ext uri="{FF2B5EF4-FFF2-40B4-BE49-F238E27FC236}">
                <a16:creationId xmlns:a16="http://schemas.microsoft.com/office/drawing/2014/main" id="{960B16E8-9095-4D63-8128-4B61972C14E9}"/>
              </a:ext>
            </a:extLst>
          </p:cNvPr>
          <p:cNvSpPr/>
          <p:nvPr/>
        </p:nvSpPr>
        <p:spPr>
          <a:xfrm>
            <a:off x="8348867" y="5959205"/>
            <a:ext cx="3725477" cy="738664"/>
          </a:xfrm>
          <a:prstGeom prst="rect">
            <a:avLst/>
          </a:prstGeom>
        </p:spPr>
        <p:txBody>
          <a:bodyPr wrap="square">
            <a:spAutoFit/>
          </a:bodyPr>
          <a:lstStyle/>
          <a:p>
            <a:r>
              <a:rPr lang="en-US" sz="1400" dirty="0">
                <a:solidFill>
                  <a:schemeClr val="tx1">
                    <a:lumMod val="65000"/>
                    <a:lumOff val="35000"/>
                  </a:schemeClr>
                </a:solidFill>
                <a:latin typeface="NexusSerif"/>
              </a:rPr>
              <a:t>That also help us to focus on the surface process, since we know that most POC is eroded from the forest floor and O-horizons</a:t>
            </a:r>
            <a:endParaRPr lang="en-US" sz="1400" b="0" i="0" dirty="0">
              <a:solidFill>
                <a:schemeClr val="tx1">
                  <a:lumMod val="65000"/>
                  <a:lumOff val="35000"/>
                </a:schemeClr>
              </a:solidFill>
              <a:effectLst/>
              <a:latin typeface="NexusSerif"/>
            </a:endParaRPr>
          </a:p>
        </p:txBody>
      </p:sp>
    </p:spTree>
    <p:extLst>
      <p:ext uri="{BB962C8B-B14F-4D97-AF65-F5344CB8AC3E}">
        <p14:creationId xmlns:p14="http://schemas.microsoft.com/office/powerpoint/2010/main" val="1163503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7A2AB9-63F0-4047-B488-08FDCF9394C9}"/>
              </a:ext>
            </a:extLst>
          </p:cNvPr>
          <p:cNvPicPr>
            <a:picLocks noChangeAspect="1"/>
          </p:cNvPicPr>
          <p:nvPr/>
        </p:nvPicPr>
        <p:blipFill>
          <a:blip r:embed="rId3"/>
          <a:stretch>
            <a:fillRect/>
          </a:stretch>
        </p:blipFill>
        <p:spPr>
          <a:xfrm>
            <a:off x="7889911" y="4038319"/>
            <a:ext cx="3917532" cy="2353601"/>
          </a:xfrm>
          <a:prstGeom prst="rect">
            <a:avLst/>
          </a:prstGeom>
        </p:spPr>
      </p:pic>
      <p:pic>
        <p:nvPicPr>
          <p:cNvPr id="12" name="Picture 11">
            <a:extLst>
              <a:ext uri="{FF2B5EF4-FFF2-40B4-BE49-F238E27FC236}">
                <a16:creationId xmlns:a16="http://schemas.microsoft.com/office/drawing/2014/main" id="{17E3D1DA-EF86-4D95-BB03-2ABA5C205441}"/>
              </a:ext>
            </a:extLst>
          </p:cNvPr>
          <p:cNvPicPr>
            <a:picLocks noChangeAspect="1"/>
          </p:cNvPicPr>
          <p:nvPr/>
        </p:nvPicPr>
        <p:blipFill>
          <a:blip r:embed="rId4"/>
          <a:stretch>
            <a:fillRect/>
          </a:stretch>
        </p:blipFill>
        <p:spPr>
          <a:xfrm>
            <a:off x="8039008" y="1457842"/>
            <a:ext cx="3721697" cy="2209294"/>
          </a:xfrm>
          <a:prstGeom prst="rect">
            <a:avLst/>
          </a:prstGeom>
        </p:spPr>
      </p:pic>
      <p:grpSp>
        <p:nvGrpSpPr>
          <p:cNvPr id="47" name="Group 46">
            <a:extLst>
              <a:ext uri="{FF2B5EF4-FFF2-40B4-BE49-F238E27FC236}">
                <a16:creationId xmlns:a16="http://schemas.microsoft.com/office/drawing/2014/main" id="{73D62A54-0847-4903-BE8C-069AEAF41620}"/>
              </a:ext>
            </a:extLst>
          </p:cNvPr>
          <p:cNvGrpSpPr/>
          <p:nvPr/>
        </p:nvGrpSpPr>
        <p:grpSpPr>
          <a:xfrm>
            <a:off x="6277638" y="1720545"/>
            <a:ext cx="1077191" cy="3142044"/>
            <a:chOff x="7550259" y="933675"/>
            <a:chExt cx="1077191" cy="3142044"/>
          </a:xfrm>
        </p:grpSpPr>
        <p:cxnSp>
          <p:nvCxnSpPr>
            <p:cNvPr id="49" name="Straight Arrow Connector 48">
              <a:extLst>
                <a:ext uri="{FF2B5EF4-FFF2-40B4-BE49-F238E27FC236}">
                  <a16:creationId xmlns:a16="http://schemas.microsoft.com/office/drawing/2014/main" id="{03897D1E-473F-4EB3-9DAB-32D83B97373E}"/>
                </a:ext>
              </a:extLst>
            </p:cNvPr>
            <p:cNvCxnSpPr>
              <a:cxnSpLocks/>
            </p:cNvCxnSpPr>
            <p:nvPr/>
          </p:nvCxnSpPr>
          <p:spPr>
            <a:xfrm>
              <a:off x="7554373" y="933675"/>
              <a:ext cx="1073077" cy="1"/>
            </a:xfrm>
            <a:prstGeom prst="straightConnector1">
              <a:avLst/>
            </a:prstGeom>
            <a:ln w="127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84E52F45-59D6-4614-934C-F25CB6ADE439}"/>
                </a:ext>
              </a:extLst>
            </p:cNvPr>
            <p:cNvCxnSpPr>
              <a:cxnSpLocks/>
            </p:cNvCxnSpPr>
            <p:nvPr/>
          </p:nvCxnSpPr>
          <p:spPr>
            <a:xfrm flipH="1">
              <a:off x="7550259" y="933675"/>
              <a:ext cx="11419" cy="3142044"/>
            </a:xfrm>
            <a:prstGeom prst="straightConnector1">
              <a:avLst/>
            </a:prstGeom>
            <a:ln w="127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grpSp>
          <p:nvGrpSpPr>
            <p:cNvPr id="53" name="Group 52">
              <a:extLst>
                <a:ext uri="{FF2B5EF4-FFF2-40B4-BE49-F238E27FC236}">
                  <a16:creationId xmlns:a16="http://schemas.microsoft.com/office/drawing/2014/main" id="{7D67DD97-E8A8-47B9-8B2F-63F6C4F36661}"/>
                </a:ext>
              </a:extLst>
            </p:cNvPr>
            <p:cNvGrpSpPr/>
            <p:nvPr/>
          </p:nvGrpSpPr>
          <p:grpSpPr>
            <a:xfrm>
              <a:off x="7561678" y="944790"/>
              <a:ext cx="914707" cy="2457346"/>
              <a:chOff x="10008847" y="2759105"/>
              <a:chExt cx="914707" cy="2457346"/>
            </a:xfrm>
          </p:grpSpPr>
          <p:sp>
            <p:nvSpPr>
              <p:cNvPr id="54" name="Freeform: Shape 53">
                <a:extLst>
                  <a:ext uri="{FF2B5EF4-FFF2-40B4-BE49-F238E27FC236}">
                    <a16:creationId xmlns:a16="http://schemas.microsoft.com/office/drawing/2014/main" id="{B304F3C3-C20E-42AC-B833-08D405CAFBCE}"/>
                  </a:ext>
                </a:extLst>
              </p:cNvPr>
              <p:cNvSpPr/>
              <p:nvPr/>
            </p:nvSpPr>
            <p:spPr>
              <a:xfrm rot="5400000">
                <a:off x="9237528" y="3530425"/>
                <a:ext cx="2457346" cy="914706"/>
              </a:xfrm>
              <a:custGeom>
                <a:avLst/>
                <a:gdLst>
                  <a:gd name="connsiteX0" fmla="*/ 0 w 3771900"/>
                  <a:gd name="connsiteY0" fmla="*/ 1202561 h 1212086"/>
                  <a:gd name="connsiteX1" fmla="*/ 733425 w 3771900"/>
                  <a:gd name="connsiteY1" fmla="*/ 993011 h 1212086"/>
                  <a:gd name="connsiteX2" fmla="*/ 1504950 w 3771900"/>
                  <a:gd name="connsiteY2" fmla="*/ 107186 h 1212086"/>
                  <a:gd name="connsiteX3" fmla="*/ 2066925 w 3771900"/>
                  <a:gd name="connsiteY3" fmla="*/ 107186 h 1212086"/>
                  <a:gd name="connsiteX4" fmla="*/ 2771775 w 3771900"/>
                  <a:gd name="connsiteY4" fmla="*/ 935861 h 1212086"/>
                  <a:gd name="connsiteX5" fmla="*/ 3771900 w 3771900"/>
                  <a:gd name="connsiteY5" fmla="*/ 1212086 h 12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1212086">
                    <a:moveTo>
                      <a:pt x="0" y="1202561"/>
                    </a:moveTo>
                    <a:cubicBezTo>
                      <a:pt x="241300" y="1189067"/>
                      <a:pt x="482600" y="1175573"/>
                      <a:pt x="733425" y="993011"/>
                    </a:cubicBezTo>
                    <a:cubicBezTo>
                      <a:pt x="984250" y="810449"/>
                      <a:pt x="1282700" y="254824"/>
                      <a:pt x="1504950" y="107186"/>
                    </a:cubicBezTo>
                    <a:cubicBezTo>
                      <a:pt x="1727200" y="-40452"/>
                      <a:pt x="1855788" y="-30927"/>
                      <a:pt x="2066925" y="107186"/>
                    </a:cubicBezTo>
                    <a:cubicBezTo>
                      <a:pt x="2278063" y="245298"/>
                      <a:pt x="2487613" y="751711"/>
                      <a:pt x="2771775" y="935861"/>
                    </a:cubicBezTo>
                    <a:cubicBezTo>
                      <a:pt x="3055938" y="1120011"/>
                      <a:pt x="3413919" y="1166048"/>
                      <a:pt x="3771900" y="1212086"/>
                    </a:cubicBezTo>
                  </a:path>
                </a:pathLst>
              </a:cu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FB0DFD23-6FD7-4FFB-AF39-D4BE53287DF1}"/>
                  </a:ext>
                </a:extLst>
              </p:cNvPr>
              <p:cNvSpPr/>
              <p:nvPr/>
            </p:nvSpPr>
            <p:spPr>
              <a:xfrm rot="5400000">
                <a:off x="9371898" y="3396056"/>
                <a:ext cx="2044323" cy="770425"/>
              </a:xfrm>
              <a:custGeom>
                <a:avLst/>
                <a:gdLst>
                  <a:gd name="connsiteX0" fmla="*/ 0 w 3771900"/>
                  <a:gd name="connsiteY0" fmla="*/ 1202561 h 1212086"/>
                  <a:gd name="connsiteX1" fmla="*/ 733425 w 3771900"/>
                  <a:gd name="connsiteY1" fmla="*/ 993011 h 1212086"/>
                  <a:gd name="connsiteX2" fmla="*/ 1504950 w 3771900"/>
                  <a:gd name="connsiteY2" fmla="*/ 107186 h 1212086"/>
                  <a:gd name="connsiteX3" fmla="*/ 2066925 w 3771900"/>
                  <a:gd name="connsiteY3" fmla="*/ 107186 h 1212086"/>
                  <a:gd name="connsiteX4" fmla="*/ 2771775 w 3771900"/>
                  <a:gd name="connsiteY4" fmla="*/ 935861 h 1212086"/>
                  <a:gd name="connsiteX5" fmla="*/ 3771900 w 3771900"/>
                  <a:gd name="connsiteY5" fmla="*/ 1212086 h 12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1212086">
                    <a:moveTo>
                      <a:pt x="0" y="1202561"/>
                    </a:moveTo>
                    <a:cubicBezTo>
                      <a:pt x="241300" y="1189067"/>
                      <a:pt x="482600" y="1175573"/>
                      <a:pt x="733425" y="993011"/>
                    </a:cubicBezTo>
                    <a:cubicBezTo>
                      <a:pt x="984250" y="810449"/>
                      <a:pt x="1282700" y="254824"/>
                      <a:pt x="1504950" y="107186"/>
                    </a:cubicBezTo>
                    <a:cubicBezTo>
                      <a:pt x="1727200" y="-40452"/>
                      <a:pt x="1855788" y="-30927"/>
                      <a:pt x="2066925" y="107186"/>
                    </a:cubicBezTo>
                    <a:cubicBezTo>
                      <a:pt x="2278063" y="245298"/>
                      <a:pt x="2487613" y="751711"/>
                      <a:pt x="2771775" y="935861"/>
                    </a:cubicBezTo>
                    <a:cubicBezTo>
                      <a:pt x="3055938" y="1120011"/>
                      <a:pt x="3413919" y="1166048"/>
                      <a:pt x="3771900" y="1212086"/>
                    </a:cubicBezTo>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55">
                <a:extLst>
                  <a:ext uri="{FF2B5EF4-FFF2-40B4-BE49-F238E27FC236}">
                    <a16:creationId xmlns:a16="http://schemas.microsoft.com/office/drawing/2014/main" id="{BD2DB542-3DE6-4023-8477-705CC167D40B}"/>
                  </a:ext>
                </a:extLst>
              </p:cNvPr>
              <p:cNvSpPr/>
              <p:nvPr/>
            </p:nvSpPr>
            <p:spPr>
              <a:xfrm rot="5400000">
                <a:off x="9244151" y="3525839"/>
                <a:ext cx="1875180" cy="341713"/>
              </a:xfrm>
              <a:custGeom>
                <a:avLst/>
                <a:gdLst>
                  <a:gd name="connsiteX0" fmla="*/ 0 w 3771900"/>
                  <a:gd name="connsiteY0" fmla="*/ 1202561 h 1212086"/>
                  <a:gd name="connsiteX1" fmla="*/ 733425 w 3771900"/>
                  <a:gd name="connsiteY1" fmla="*/ 993011 h 1212086"/>
                  <a:gd name="connsiteX2" fmla="*/ 1504950 w 3771900"/>
                  <a:gd name="connsiteY2" fmla="*/ 107186 h 1212086"/>
                  <a:gd name="connsiteX3" fmla="*/ 2066925 w 3771900"/>
                  <a:gd name="connsiteY3" fmla="*/ 107186 h 1212086"/>
                  <a:gd name="connsiteX4" fmla="*/ 2771775 w 3771900"/>
                  <a:gd name="connsiteY4" fmla="*/ 935861 h 1212086"/>
                  <a:gd name="connsiteX5" fmla="*/ 3771900 w 3771900"/>
                  <a:gd name="connsiteY5" fmla="*/ 1212086 h 121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1212086">
                    <a:moveTo>
                      <a:pt x="0" y="1202561"/>
                    </a:moveTo>
                    <a:cubicBezTo>
                      <a:pt x="241300" y="1189067"/>
                      <a:pt x="482600" y="1175573"/>
                      <a:pt x="733425" y="993011"/>
                    </a:cubicBezTo>
                    <a:cubicBezTo>
                      <a:pt x="984250" y="810449"/>
                      <a:pt x="1282700" y="254824"/>
                      <a:pt x="1504950" y="107186"/>
                    </a:cubicBezTo>
                    <a:cubicBezTo>
                      <a:pt x="1727200" y="-40452"/>
                      <a:pt x="1855788" y="-30927"/>
                      <a:pt x="2066925" y="107186"/>
                    </a:cubicBezTo>
                    <a:cubicBezTo>
                      <a:pt x="2278063" y="245298"/>
                      <a:pt x="2487613" y="751711"/>
                      <a:pt x="2771775" y="935861"/>
                    </a:cubicBezTo>
                    <a:cubicBezTo>
                      <a:pt x="3055938" y="1120011"/>
                      <a:pt x="3413919" y="1166048"/>
                      <a:pt x="3771900" y="1212086"/>
                    </a:cubicBezTo>
                  </a:path>
                </a:pathLst>
              </a:custGeom>
              <a:solidFill>
                <a:srgbClr val="016B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 name="Picture 2">
            <a:extLst>
              <a:ext uri="{FF2B5EF4-FFF2-40B4-BE49-F238E27FC236}">
                <a16:creationId xmlns:a16="http://schemas.microsoft.com/office/drawing/2014/main" id="{84E2D9C7-E660-42EC-8081-0580EA73CC16}"/>
              </a:ext>
            </a:extLst>
          </p:cNvPr>
          <p:cNvPicPr>
            <a:picLocks noChangeAspect="1"/>
          </p:cNvPicPr>
          <p:nvPr/>
        </p:nvPicPr>
        <p:blipFill>
          <a:blip r:embed="rId5"/>
          <a:stretch>
            <a:fillRect/>
          </a:stretch>
        </p:blipFill>
        <p:spPr>
          <a:xfrm>
            <a:off x="633703" y="1294192"/>
            <a:ext cx="5630783" cy="3546841"/>
          </a:xfrm>
          <a:prstGeom prst="rect">
            <a:avLst/>
          </a:prstGeom>
        </p:spPr>
      </p:pic>
      <p:sp>
        <p:nvSpPr>
          <p:cNvPr id="674" name="TextBox 673">
            <a:extLst>
              <a:ext uri="{FF2B5EF4-FFF2-40B4-BE49-F238E27FC236}">
                <a16:creationId xmlns:a16="http://schemas.microsoft.com/office/drawing/2014/main" id="{A02F4652-24E5-4467-B99B-A93CE49EDA4B}"/>
              </a:ext>
            </a:extLst>
          </p:cNvPr>
          <p:cNvSpPr txBox="1"/>
          <p:nvPr/>
        </p:nvSpPr>
        <p:spPr>
          <a:xfrm rot="5400000">
            <a:off x="5800384" y="1933139"/>
            <a:ext cx="780983" cy="276999"/>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dirty="0"/>
              <a:t>POC yield</a:t>
            </a:r>
          </a:p>
        </p:txBody>
      </p:sp>
      <p:sp>
        <p:nvSpPr>
          <p:cNvPr id="675" name="TextBox 674">
            <a:extLst>
              <a:ext uri="{FF2B5EF4-FFF2-40B4-BE49-F238E27FC236}">
                <a16:creationId xmlns:a16="http://schemas.microsoft.com/office/drawing/2014/main" id="{49C0F3FB-5FD7-49E0-A8AF-BF81B66045D8}"/>
              </a:ext>
            </a:extLst>
          </p:cNvPr>
          <p:cNvSpPr txBox="1"/>
          <p:nvPr/>
        </p:nvSpPr>
        <p:spPr>
          <a:xfrm>
            <a:off x="6332627" y="1437580"/>
            <a:ext cx="857029" cy="276999"/>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dirty="0"/>
              <a:t>Probability</a:t>
            </a:r>
          </a:p>
        </p:txBody>
      </p:sp>
      <p:sp>
        <p:nvSpPr>
          <p:cNvPr id="473" name="TextBox 472">
            <a:extLst>
              <a:ext uri="{FF2B5EF4-FFF2-40B4-BE49-F238E27FC236}">
                <a16:creationId xmlns:a16="http://schemas.microsoft.com/office/drawing/2014/main" id="{765161E1-42ED-4EC5-BC8B-717005BE2A0D}"/>
              </a:ext>
            </a:extLst>
          </p:cNvPr>
          <p:cNvSpPr txBox="1"/>
          <p:nvPr/>
        </p:nvSpPr>
        <p:spPr>
          <a:xfrm>
            <a:off x="347174" y="2892550"/>
            <a:ext cx="595035"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Stream</a:t>
            </a:r>
          </a:p>
          <a:p>
            <a:r>
              <a:rPr lang="en-US" sz="1000" dirty="0"/>
              <a:t>channel</a:t>
            </a:r>
          </a:p>
        </p:txBody>
      </p:sp>
      <p:sp>
        <p:nvSpPr>
          <p:cNvPr id="474" name="Left Brace 473">
            <a:extLst>
              <a:ext uri="{FF2B5EF4-FFF2-40B4-BE49-F238E27FC236}">
                <a16:creationId xmlns:a16="http://schemas.microsoft.com/office/drawing/2014/main" id="{83485A00-3BDF-48AC-A223-D2D78C3FCDA4}"/>
              </a:ext>
            </a:extLst>
          </p:cNvPr>
          <p:cNvSpPr/>
          <p:nvPr/>
        </p:nvSpPr>
        <p:spPr>
          <a:xfrm>
            <a:off x="1086681" y="1763923"/>
            <a:ext cx="129494" cy="1111697"/>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5" name="TextBox 474">
            <a:extLst>
              <a:ext uri="{FF2B5EF4-FFF2-40B4-BE49-F238E27FC236}">
                <a16:creationId xmlns:a16="http://schemas.microsoft.com/office/drawing/2014/main" id="{E9D7C23C-C16B-4E3C-ABEC-2CB264123101}"/>
              </a:ext>
            </a:extLst>
          </p:cNvPr>
          <p:cNvSpPr txBox="1"/>
          <p:nvPr/>
        </p:nvSpPr>
        <p:spPr>
          <a:xfrm>
            <a:off x="343833" y="2214104"/>
            <a:ext cx="628698" cy="246221"/>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Hillslope</a:t>
            </a:r>
          </a:p>
        </p:txBody>
      </p:sp>
      <p:sp>
        <p:nvSpPr>
          <p:cNvPr id="476" name="TextBox 475">
            <a:extLst>
              <a:ext uri="{FF2B5EF4-FFF2-40B4-BE49-F238E27FC236}">
                <a16:creationId xmlns:a16="http://schemas.microsoft.com/office/drawing/2014/main" id="{B45713CB-BEB5-4B7A-9491-210A9D39F28A}"/>
              </a:ext>
            </a:extLst>
          </p:cNvPr>
          <p:cNvSpPr txBox="1"/>
          <p:nvPr/>
        </p:nvSpPr>
        <p:spPr>
          <a:xfrm>
            <a:off x="321671" y="3561895"/>
            <a:ext cx="777777" cy="400110"/>
          </a:xfrm>
          <a:prstGeom prst="rect">
            <a:avLst/>
          </a:prstGeom>
          <a:noFill/>
        </p:spPr>
        <p:txBody>
          <a:bodyPr wrap="none" rtlCol="0">
            <a:spAutoFit/>
          </a:bodyPr>
          <a:lstStyle/>
          <a:p>
            <a:r>
              <a:rPr lang="en-US" sz="1000" dirty="0">
                <a:solidFill>
                  <a:schemeClr val="tx1">
                    <a:lumMod val="65000"/>
                    <a:lumOff val="35000"/>
                  </a:schemeClr>
                </a:solidFill>
              </a:rPr>
              <a:t>Coniferous </a:t>
            </a:r>
          </a:p>
          <a:p>
            <a:r>
              <a:rPr lang="en-US" sz="1000" dirty="0">
                <a:solidFill>
                  <a:schemeClr val="tx1">
                    <a:lumMod val="65000"/>
                    <a:lumOff val="35000"/>
                  </a:schemeClr>
                </a:solidFill>
              </a:rPr>
              <a:t>vegetation</a:t>
            </a:r>
          </a:p>
        </p:txBody>
      </p:sp>
      <p:sp>
        <p:nvSpPr>
          <p:cNvPr id="477" name="Oval 476">
            <a:extLst>
              <a:ext uri="{FF2B5EF4-FFF2-40B4-BE49-F238E27FC236}">
                <a16:creationId xmlns:a16="http://schemas.microsoft.com/office/drawing/2014/main" id="{C62862E3-28F6-4C08-A859-45ADAEE6C465}"/>
              </a:ext>
            </a:extLst>
          </p:cNvPr>
          <p:cNvSpPr/>
          <p:nvPr/>
        </p:nvSpPr>
        <p:spPr>
          <a:xfrm>
            <a:off x="3859084" y="3028132"/>
            <a:ext cx="173357" cy="190500"/>
          </a:xfrm>
          <a:prstGeom prst="ellipse">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8" name="Straight Connector 477">
            <a:extLst>
              <a:ext uri="{FF2B5EF4-FFF2-40B4-BE49-F238E27FC236}">
                <a16:creationId xmlns:a16="http://schemas.microsoft.com/office/drawing/2014/main" id="{80DB0EFC-D2E1-4450-984D-6025912E0AF0}"/>
              </a:ext>
            </a:extLst>
          </p:cNvPr>
          <p:cNvCxnSpPr>
            <a:cxnSpLocks/>
            <a:stCxn id="477" idx="1"/>
            <a:endCxn id="499" idx="0"/>
          </p:cNvCxnSpPr>
          <p:nvPr/>
        </p:nvCxnSpPr>
        <p:spPr>
          <a:xfrm flipH="1">
            <a:off x="998817" y="3056030"/>
            <a:ext cx="2885655" cy="1698237"/>
          </a:xfrm>
          <a:prstGeom prst="line">
            <a:avLst/>
          </a:prstGeom>
          <a:noFill/>
          <a:ln w="19050">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79" name="Straight Connector 478">
            <a:extLst>
              <a:ext uri="{FF2B5EF4-FFF2-40B4-BE49-F238E27FC236}">
                <a16:creationId xmlns:a16="http://schemas.microsoft.com/office/drawing/2014/main" id="{3EC0965F-4665-432D-8B05-14695808F781}"/>
              </a:ext>
            </a:extLst>
          </p:cNvPr>
          <p:cNvCxnSpPr>
            <a:cxnSpLocks/>
            <a:stCxn id="499" idx="5"/>
            <a:endCxn id="477" idx="5"/>
          </p:cNvCxnSpPr>
          <p:nvPr/>
        </p:nvCxnSpPr>
        <p:spPr>
          <a:xfrm flipV="1">
            <a:off x="1393074" y="3190734"/>
            <a:ext cx="2613979" cy="2507180"/>
          </a:xfrm>
          <a:prstGeom prst="line">
            <a:avLst/>
          </a:prstGeom>
          <a:noFill/>
          <a:ln w="19050">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80" name="Connector: Elbow 479">
            <a:extLst>
              <a:ext uri="{FF2B5EF4-FFF2-40B4-BE49-F238E27FC236}">
                <a16:creationId xmlns:a16="http://schemas.microsoft.com/office/drawing/2014/main" id="{0A6A6EB1-84BC-4E80-91C1-781DFD6475BB}"/>
              </a:ext>
            </a:extLst>
          </p:cNvPr>
          <p:cNvCxnSpPr>
            <a:stCxn id="476" idx="2"/>
          </p:cNvCxnSpPr>
          <p:nvPr/>
        </p:nvCxnSpPr>
        <p:spPr>
          <a:xfrm rot="16200000" flipH="1">
            <a:off x="737442" y="3935123"/>
            <a:ext cx="363221" cy="416984"/>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1" name="TextBox 480">
            <a:extLst>
              <a:ext uri="{FF2B5EF4-FFF2-40B4-BE49-F238E27FC236}">
                <a16:creationId xmlns:a16="http://schemas.microsoft.com/office/drawing/2014/main" id="{B452377C-9FBD-4A98-B455-F481D9A36109}"/>
              </a:ext>
            </a:extLst>
          </p:cNvPr>
          <p:cNvSpPr txBox="1"/>
          <p:nvPr/>
        </p:nvSpPr>
        <p:spPr>
          <a:xfrm>
            <a:off x="1890477" y="5474135"/>
            <a:ext cx="1526380"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Mineral Rich-Carbon Poor</a:t>
            </a:r>
          </a:p>
          <a:p>
            <a:r>
              <a:rPr lang="en-US" sz="1000" dirty="0"/>
              <a:t>(e.g., mineral soil)</a:t>
            </a:r>
          </a:p>
        </p:txBody>
      </p:sp>
      <p:sp>
        <p:nvSpPr>
          <p:cNvPr id="482" name="TextBox 481">
            <a:extLst>
              <a:ext uri="{FF2B5EF4-FFF2-40B4-BE49-F238E27FC236}">
                <a16:creationId xmlns:a16="http://schemas.microsoft.com/office/drawing/2014/main" id="{7644D866-D808-40FA-AAB6-CACD47B595C6}"/>
              </a:ext>
            </a:extLst>
          </p:cNvPr>
          <p:cNvSpPr txBox="1"/>
          <p:nvPr/>
        </p:nvSpPr>
        <p:spPr>
          <a:xfrm>
            <a:off x="1883524" y="4868790"/>
            <a:ext cx="1526380"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Carbon Rich-Mineral Poor</a:t>
            </a:r>
          </a:p>
          <a:p>
            <a:r>
              <a:rPr lang="en-US" sz="1000" dirty="0"/>
              <a:t>(e.g., fresh litter inputs)</a:t>
            </a:r>
          </a:p>
        </p:txBody>
      </p:sp>
      <p:sp>
        <p:nvSpPr>
          <p:cNvPr id="483" name="TextBox 482">
            <a:extLst>
              <a:ext uri="{FF2B5EF4-FFF2-40B4-BE49-F238E27FC236}">
                <a16:creationId xmlns:a16="http://schemas.microsoft.com/office/drawing/2014/main" id="{088E73DD-67A1-45AB-BA7F-88ADC1DE00C0}"/>
              </a:ext>
            </a:extLst>
          </p:cNvPr>
          <p:cNvSpPr txBox="1"/>
          <p:nvPr/>
        </p:nvSpPr>
        <p:spPr>
          <a:xfrm>
            <a:off x="3671806" y="4849778"/>
            <a:ext cx="1726755"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Instream retention structures</a:t>
            </a:r>
          </a:p>
          <a:p>
            <a:r>
              <a:rPr lang="en-US" sz="1000" dirty="0"/>
              <a:t>(e.g., large woody debris)</a:t>
            </a:r>
          </a:p>
        </p:txBody>
      </p:sp>
      <p:cxnSp>
        <p:nvCxnSpPr>
          <p:cNvPr id="491" name="Straight Arrow Connector 490">
            <a:extLst>
              <a:ext uri="{FF2B5EF4-FFF2-40B4-BE49-F238E27FC236}">
                <a16:creationId xmlns:a16="http://schemas.microsoft.com/office/drawing/2014/main" id="{7A2D6F56-1E8A-4D82-AA01-A9C1DFA72AB2}"/>
              </a:ext>
            </a:extLst>
          </p:cNvPr>
          <p:cNvCxnSpPr>
            <a:cxnSpLocks/>
          </p:cNvCxnSpPr>
          <p:nvPr/>
        </p:nvCxnSpPr>
        <p:spPr>
          <a:xfrm>
            <a:off x="4276219" y="3235607"/>
            <a:ext cx="0" cy="1605426"/>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2" name="Group 491">
            <a:extLst>
              <a:ext uri="{FF2B5EF4-FFF2-40B4-BE49-F238E27FC236}">
                <a16:creationId xmlns:a16="http://schemas.microsoft.com/office/drawing/2014/main" id="{41F97103-1CDC-4B08-8AD3-90B5C960700C}"/>
              </a:ext>
            </a:extLst>
          </p:cNvPr>
          <p:cNvGrpSpPr/>
          <p:nvPr/>
        </p:nvGrpSpPr>
        <p:grpSpPr>
          <a:xfrm>
            <a:off x="441252" y="4754267"/>
            <a:ext cx="1115129" cy="1105551"/>
            <a:chOff x="1195966" y="4699376"/>
            <a:chExt cx="1115129" cy="1105551"/>
          </a:xfrm>
        </p:grpSpPr>
        <p:pic>
          <p:nvPicPr>
            <p:cNvPr id="493" name="Picture 492">
              <a:extLst>
                <a:ext uri="{FF2B5EF4-FFF2-40B4-BE49-F238E27FC236}">
                  <a16:creationId xmlns:a16="http://schemas.microsoft.com/office/drawing/2014/main" id="{6B5D10EE-E2CB-4A2A-A07F-DA1CE0071CA8}"/>
                </a:ext>
              </a:extLst>
            </p:cNvPr>
            <p:cNvPicPr>
              <a:picLocks noChangeAspect="1"/>
            </p:cNvPicPr>
            <p:nvPr/>
          </p:nvPicPr>
          <p:blipFill>
            <a:blip r:embed="rId6"/>
            <a:stretch>
              <a:fillRect/>
            </a:stretch>
          </p:blipFill>
          <p:spPr>
            <a:xfrm>
              <a:off x="1279439" y="4800001"/>
              <a:ext cx="926437" cy="904303"/>
            </a:xfrm>
            <a:prstGeom prst="rect">
              <a:avLst/>
            </a:prstGeom>
            <a:ln>
              <a:noFill/>
            </a:ln>
            <a:effectLst>
              <a:outerShdw blurRad="292100" dist="139700" dir="2700000" algn="tl" rotWithShape="0">
                <a:srgbClr val="333333">
                  <a:alpha val="65000"/>
                </a:srgbClr>
              </a:outerShdw>
            </a:effectLst>
          </p:spPr>
        </p:pic>
        <p:sp>
          <p:nvSpPr>
            <p:cNvPr id="499" name="Oval 498">
              <a:extLst>
                <a:ext uri="{FF2B5EF4-FFF2-40B4-BE49-F238E27FC236}">
                  <a16:creationId xmlns:a16="http://schemas.microsoft.com/office/drawing/2014/main" id="{F344D00A-4BE2-408C-A4EA-D1347482D108}"/>
                </a:ext>
              </a:extLst>
            </p:cNvPr>
            <p:cNvSpPr/>
            <p:nvPr/>
          </p:nvSpPr>
          <p:spPr>
            <a:xfrm>
              <a:off x="1195966" y="4699376"/>
              <a:ext cx="1115129" cy="1105551"/>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1" name="Straight Arrow Connector 510">
            <a:extLst>
              <a:ext uri="{FF2B5EF4-FFF2-40B4-BE49-F238E27FC236}">
                <a16:creationId xmlns:a16="http://schemas.microsoft.com/office/drawing/2014/main" id="{EAD61A30-05A1-44CC-93CA-F4BCEF8D4FD1}"/>
              </a:ext>
            </a:extLst>
          </p:cNvPr>
          <p:cNvCxnSpPr>
            <a:cxnSpLocks/>
            <a:endCxn id="482" idx="1"/>
          </p:cNvCxnSpPr>
          <p:nvPr/>
        </p:nvCxnSpPr>
        <p:spPr>
          <a:xfrm flipV="1">
            <a:off x="1166700" y="5068845"/>
            <a:ext cx="716824" cy="2653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4B19A965-2B80-4EEA-8C79-649912D62886}"/>
              </a:ext>
            </a:extLst>
          </p:cNvPr>
          <p:cNvCxnSpPr>
            <a:cxnSpLocks/>
          </p:cNvCxnSpPr>
          <p:nvPr/>
        </p:nvCxnSpPr>
        <p:spPr>
          <a:xfrm>
            <a:off x="1341890" y="5612635"/>
            <a:ext cx="54858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3" name="TextBox 512">
            <a:extLst>
              <a:ext uri="{FF2B5EF4-FFF2-40B4-BE49-F238E27FC236}">
                <a16:creationId xmlns:a16="http://schemas.microsoft.com/office/drawing/2014/main" id="{E6019156-4C9A-4FAA-845B-E6E5ABC9602A}"/>
              </a:ext>
            </a:extLst>
          </p:cNvPr>
          <p:cNvSpPr txBox="1"/>
          <p:nvPr/>
        </p:nvSpPr>
        <p:spPr>
          <a:xfrm>
            <a:off x="356029" y="4413197"/>
            <a:ext cx="777969" cy="400110"/>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1000" dirty="0"/>
              <a:t>Sediment</a:t>
            </a:r>
          </a:p>
          <a:p>
            <a:r>
              <a:rPr lang="en-US" sz="1000" dirty="0"/>
              <a:t>particles</a:t>
            </a:r>
          </a:p>
        </p:txBody>
      </p:sp>
      <p:sp>
        <p:nvSpPr>
          <p:cNvPr id="514" name="TextBox 513">
            <a:extLst>
              <a:ext uri="{FF2B5EF4-FFF2-40B4-BE49-F238E27FC236}">
                <a16:creationId xmlns:a16="http://schemas.microsoft.com/office/drawing/2014/main" id="{681CD9F8-7B5D-4DB2-BDB8-09BDDD3946BC}"/>
              </a:ext>
            </a:extLst>
          </p:cNvPr>
          <p:cNvSpPr txBox="1"/>
          <p:nvPr/>
        </p:nvSpPr>
        <p:spPr>
          <a:xfrm>
            <a:off x="7068847" y="2170158"/>
            <a:ext cx="723275" cy="246221"/>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Total yield</a:t>
            </a:r>
          </a:p>
        </p:txBody>
      </p:sp>
      <p:sp>
        <p:nvSpPr>
          <p:cNvPr id="515" name="TextBox 514">
            <a:extLst>
              <a:ext uri="{FF2B5EF4-FFF2-40B4-BE49-F238E27FC236}">
                <a16:creationId xmlns:a16="http://schemas.microsoft.com/office/drawing/2014/main" id="{59ABA950-366F-4400-9B3D-407DEF8BDF0A}"/>
              </a:ext>
            </a:extLst>
          </p:cNvPr>
          <p:cNvSpPr txBox="1"/>
          <p:nvPr/>
        </p:nvSpPr>
        <p:spPr>
          <a:xfrm>
            <a:off x="6563540" y="4183158"/>
            <a:ext cx="1317990"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Carbon-poor particles</a:t>
            </a:r>
          </a:p>
          <a:p>
            <a:r>
              <a:rPr lang="en-US" sz="1000" dirty="0"/>
              <a:t> at high POC yields</a:t>
            </a:r>
          </a:p>
        </p:txBody>
      </p:sp>
      <p:cxnSp>
        <p:nvCxnSpPr>
          <p:cNvPr id="516" name="Connector: Elbow 515">
            <a:extLst>
              <a:ext uri="{FF2B5EF4-FFF2-40B4-BE49-F238E27FC236}">
                <a16:creationId xmlns:a16="http://schemas.microsoft.com/office/drawing/2014/main" id="{A7B19A50-8A17-49E8-ABCE-142F5E3431EA}"/>
              </a:ext>
            </a:extLst>
          </p:cNvPr>
          <p:cNvCxnSpPr>
            <a:cxnSpLocks/>
            <a:endCxn id="514" idx="1"/>
          </p:cNvCxnSpPr>
          <p:nvPr/>
        </p:nvCxnSpPr>
        <p:spPr>
          <a:xfrm rot="5400000" flipH="1" flipV="1">
            <a:off x="6921366" y="2357977"/>
            <a:ext cx="212189" cy="82774"/>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7" name="Connector: Elbow 516">
            <a:extLst>
              <a:ext uri="{FF2B5EF4-FFF2-40B4-BE49-F238E27FC236}">
                <a16:creationId xmlns:a16="http://schemas.microsoft.com/office/drawing/2014/main" id="{015259A4-9016-4CA6-9EC4-A39A32F98FA9}"/>
              </a:ext>
            </a:extLst>
          </p:cNvPr>
          <p:cNvCxnSpPr>
            <a:cxnSpLocks/>
            <a:endCxn id="515" idx="1"/>
          </p:cNvCxnSpPr>
          <p:nvPr/>
        </p:nvCxnSpPr>
        <p:spPr>
          <a:xfrm rot="16200000" flipH="1">
            <a:off x="6156875" y="3976548"/>
            <a:ext cx="607226" cy="206104"/>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8" name="Left Brace 517">
            <a:extLst>
              <a:ext uri="{FF2B5EF4-FFF2-40B4-BE49-F238E27FC236}">
                <a16:creationId xmlns:a16="http://schemas.microsoft.com/office/drawing/2014/main" id="{3ECD99F4-7097-4202-9562-6328A6D9BCFC}"/>
              </a:ext>
            </a:extLst>
          </p:cNvPr>
          <p:cNvSpPr/>
          <p:nvPr/>
        </p:nvSpPr>
        <p:spPr>
          <a:xfrm>
            <a:off x="1080691" y="2900779"/>
            <a:ext cx="140117" cy="516299"/>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9" name="TextBox 518">
            <a:extLst>
              <a:ext uri="{FF2B5EF4-FFF2-40B4-BE49-F238E27FC236}">
                <a16:creationId xmlns:a16="http://schemas.microsoft.com/office/drawing/2014/main" id="{B2B454EA-6CD8-418F-855F-562B5C9D8623}"/>
              </a:ext>
            </a:extLst>
          </p:cNvPr>
          <p:cNvSpPr txBox="1"/>
          <p:nvPr/>
        </p:nvSpPr>
        <p:spPr>
          <a:xfrm>
            <a:off x="7039192" y="3435092"/>
            <a:ext cx="593432"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pPr algn="ctr"/>
            <a:r>
              <a:rPr lang="en-US" sz="1000" dirty="0"/>
              <a:t>Mixed </a:t>
            </a:r>
          </a:p>
          <a:p>
            <a:pPr algn="ctr"/>
            <a:r>
              <a:rPr lang="en-US" sz="1000" dirty="0"/>
              <a:t>detritus</a:t>
            </a:r>
          </a:p>
        </p:txBody>
      </p:sp>
      <p:cxnSp>
        <p:nvCxnSpPr>
          <p:cNvPr id="16" name="Connector: Elbow 15">
            <a:extLst>
              <a:ext uri="{FF2B5EF4-FFF2-40B4-BE49-F238E27FC236}">
                <a16:creationId xmlns:a16="http://schemas.microsoft.com/office/drawing/2014/main" id="{E5373A16-06A2-4FED-B52A-A2FDD3E1DD1C}"/>
              </a:ext>
            </a:extLst>
          </p:cNvPr>
          <p:cNvCxnSpPr>
            <a:cxnSpLocks/>
            <a:stCxn id="55" idx="4"/>
            <a:endCxn id="519" idx="1"/>
          </p:cNvCxnSpPr>
          <p:nvPr/>
        </p:nvCxnSpPr>
        <p:spPr>
          <a:xfrm rot="16200000" flipH="1">
            <a:off x="6551303" y="3147257"/>
            <a:ext cx="401217" cy="574561"/>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92C1CE-2B41-4EC9-8CB5-8AF0428191ED}"/>
              </a:ext>
            </a:extLst>
          </p:cNvPr>
          <p:cNvCxnSpPr>
            <a:cxnSpLocks/>
          </p:cNvCxnSpPr>
          <p:nvPr/>
        </p:nvCxnSpPr>
        <p:spPr>
          <a:xfrm>
            <a:off x="8000070" y="1449612"/>
            <a:ext cx="13620" cy="46637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6F502083-6134-4C52-AA31-8F28731E8861}"/>
              </a:ext>
            </a:extLst>
          </p:cNvPr>
          <p:cNvCxnSpPr>
            <a:cxnSpLocks/>
          </p:cNvCxnSpPr>
          <p:nvPr/>
        </p:nvCxnSpPr>
        <p:spPr>
          <a:xfrm flipH="1">
            <a:off x="8080127" y="3867430"/>
            <a:ext cx="39445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2" name="TextBox 531">
            <a:extLst>
              <a:ext uri="{FF2B5EF4-FFF2-40B4-BE49-F238E27FC236}">
                <a16:creationId xmlns:a16="http://schemas.microsoft.com/office/drawing/2014/main" id="{FFE26CDB-6498-4534-B83A-F118FD0A0B7E}"/>
              </a:ext>
            </a:extLst>
          </p:cNvPr>
          <p:cNvSpPr txBox="1"/>
          <p:nvPr/>
        </p:nvSpPr>
        <p:spPr>
          <a:xfrm>
            <a:off x="8087013" y="897729"/>
            <a:ext cx="1703928" cy="338554"/>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600" b="1" dirty="0">
                <a:solidFill>
                  <a:srgbClr val="57257D"/>
                </a:solidFill>
              </a:rPr>
              <a:t>Old-growth forest</a:t>
            </a:r>
          </a:p>
        </p:txBody>
      </p:sp>
      <p:sp>
        <p:nvSpPr>
          <p:cNvPr id="533" name="TextBox 532">
            <a:extLst>
              <a:ext uri="{FF2B5EF4-FFF2-40B4-BE49-F238E27FC236}">
                <a16:creationId xmlns:a16="http://schemas.microsoft.com/office/drawing/2014/main" id="{47A63B94-C43F-42DA-BE8C-CD2E78474CEC}"/>
              </a:ext>
            </a:extLst>
          </p:cNvPr>
          <p:cNvSpPr txBox="1"/>
          <p:nvPr/>
        </p:nvSpPr>
        <p:spPr>
          <a:xfrm>
            <a:off x="8048705" y="3870734"/>
            <a:ext cx="3493649" cy="338554"/>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600" b="1" dirty="0">
                <a:solidFill>
                  <a:srgbClr val="C55A11"/>
                </a:solidFill>
              </a:rPr>
              <a:t>Logged forest + channel scouring event</a:t>
            </a:r>
          </a:p>
        </p:txBody>
      </p:sp>
      <p:sp>
        <p:nvSpPr>
          <p:cNvPr id="48" name="TextBox 47">
            <a:extLst>
              <a:ext uri="{FF2B5EF4-FFF2-40B4-BE49-F238E27FC236}">
                <a16:creationId xmlns:a16="http://schemas.microsoft.com/office/drawing/2014/main" id="{D5CC0448-3D85-43E0-A8D1-BFD24F657A6A}"/>
              </a:ext>
            </a:extLst>
          </p:cNvPr>
          <p:cNvSpPr txBox="1"/>
          <p:nvPr/>
        </p:nvSpPr>
        <p:spPr>
          <a:xfrm>
            <a:off x="6597182" y="1692173"/>
            <a:ext cx="1266693" cy="40011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1000" dirty="0"/>
              <a:t>Carbon-rich particles</a:t>
            </a:r>
          </a:p>
          <a:p>
            <a:r>
              <a:rPr lang="en-US" sz="1000" dirty="0"/>
              <a:t>at low POC yields</a:t>
            </a:r>
          </a:p>
        </p:txBody>
      </p:sp>
      <p:cxnSp>
        <p:nvCxnSpPr>
          <p:cNvPr id="4" name="Connector: Elbow 3">
            <a:extLst>
              <a:ext uri="{FF2B5EF4-FFF2-40B4-BE49-F238E27FC236}">
                <a16:creationId xmlns:a16="http://schemas.microsoft.com/office/drawing/2014/main" id="{DAF6D4D8-5B16-42BE-AC07-99CA13DB09CE}"/>
              </a:ext>
            </a:extLst>
          </p:cNvPr>
          <p:cNvCxnSpPr>
            <a:cxnSpLocks/>
            <a:endCxn id="48" idx="1"/>
          </p:cNvCxnSpPr>
          <p:nvPr/>
        </p:nvCxnSpPr>
        <p:spPr>
          <a:xfrm rot="5400000" flipH="1" flipV="1">
            <a:off x="6307136" y="2003222"/>
            <a:ext cx="401040" cy="179052"/>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4388FAC-2274-4D60-B6E5-EA1556C8A7BC}"/>
              </a:ext>
            </a:extLst>
          </p:cNvPr>
          <p:cNvSpPr txBox="1"/>
          <p:nvPr/>
        </p:nvSpPr>
        <p:spPr>
          <a:xfrm>
            <a:off x="605711" y="310510"/>
            <a:ext cx="11170327" cy="646331"/>
          </a:xfrm>
          <a:prstGeom prst="rect">
            <a:avLst/>
          </a:prstGeom>
          <a:noFill/>
        </p:spPr>
        <p:txBody>
          <a:bodyPr wrap="square">
            <a:spAutoFit/>
          </a:bodyPr>
          <a:lstStyle/>
          <a:p>
            <a:r>
              <a:rPr lang="en-GB" b="1" dirty="0">
                <a:solidFill>
                  <a:schemeClr val="tx1">
                    <a:lumMod val="50000"/>
                    <a:lumOff val="50000"/>
                  </a:schemeClr>
                </a:solidFill>
                <a:latin typeface="Arial Narrow" panose="020B0606020202030204" pitchFamily="34" charset="0"/>
              </a:rPr>
              <a:t>A 30-year record of </a:t>
            </a:r>
            <a:r>
              <a:rPr lang="en-GB" b="1" dirty="0" err="1">
                <a:solidFill>
                  <a:schemeClr val="tx1">
                    <a:lumMod val="50000"/>
                    <a:lumOff val="50000"/>
                  </a:schemeClr>
                </a:solidFill>
                <a:latin typeface="Arial Narrow" panose="020B0606020202030204" pitchFamily="34" charset="0"/>
              </a:rPr>
              <a:t>Biospheric</a:t>
            </a:r>
            <a:r>
              <a:rPr lang="en-GB" b="1" dirty="0">
                <a:solidFill>
                  <a:schemeClr val="tx1">
                    <a:lumMod val="50000"/>
                    <a:lumOff val="50000"/>
                  </a:schemeClr>
                </a:solidFill>
                <a:latin typeface="Arial Narrow" panose="020B0606020202030204" pitchFamily="34" charset="0"/>
              </a:rPr>
              <a:t> Particulate Organic Carbon Export from Two Small Forested Catchments with Contrasting Landscape Organization and Disturbance History</a:t>
            </a:r>
            <a:endParaRPr lang="en-US" b="1" dirty="0">
              <a:solidFill>
                <a:schemeClr val="tx1">
                  <a:lumMod val="50000"/>
                  <a:lumOff val="50000"/>
                </a:schemeClr>
              </a:solidFill>
              <a:latin typeface="Arial Narrow" panose="020B0606020202030204" pitchFamily="34" charset="0"/>
            </a:endParaRPr>
          </a:p>
        </p:txBody>
      </p:sp>
      <p:pic>
        <p:nvPicPr>
          <p:cNvPr id="62" name="Picture 61">
            <a:extLst>
              <a:ext uri="{FF2B5EF4-FFF2-40B4-BE49-F238E27FC236}">
                <a16:creationId xmlns:a16="http://schemas.microsoft.com/office/drawing/2014/main" id="{1B63E015-365C-4D3D-8841-38C5065780FA}"/>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Layer>
                </a14:imgProps>
              </a:ext>
            </a:extLst>
          </a:blip>
          <a:stretch>
            <a:fillRect/>
          </a:stretch>
        </p:blipFill>
        <p:spPr>
          <a:xfrm>
            <a:off x="8722116" y="1237986"/>
            <a:ext cx="433721" cy="375982"/>
          </a:xfrm>
          <a:prstGeom prst="rect">
            <a:avLst/>
          </a:prstGeom>
        </p:spPr>
      </p:pic>
      <p:pic>
        <p:nvPicPr>
          <p:cNvPr id="63" name="Picture 62">
            <a:extLst>
              <a:ext uri="{FF2B5EF4-FFF2-40B4-BE49-F238E27FC236}">
                <a16:creationId xmlns:a16="http://schemas.microsoft.com/office/drawing/2014/main" id="{4F090E94-1AF0-47C1-961A-64DA37044738}"/>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tretch>
            <a:fillRect/>
          </a:stretch>
        </p:blipFill>
        <p:spPr>
          <a:xfrm>
            <a:off x="8123849" y="1268975"/>
            <a:ext cx="477051" cy="299672"/>
          </a:xfrm>
          <a:prstGeom prst="rect">
            <a:avLst/>
          </a:prstGeom>
        </p:spPr>
      </p:pic>
      <p:pic>
        <p:nvPicPr>
          <p:cNvPr id="64" name="Picture 63">
            <a:extLst>
              <a:ext uri="{FF2B5EF4-FFF2-40B4-BE49-F238E27FC236}">
                <a16:creationId xmlns:a16="http://schemas.microsoft.com/office/drawing/2014/main" id="{E3AF4E38-5160-40CF-BB14-C01FF243D3B8}"/>
              </a:ext>
            </a:extLst>
          </p:cNvPr>
          <p:cNvPicPr>
            <a:picLocks noChangeAspect="1"/>
          </p:cNvPicPr>
          <p:nvPr/>
        </p:nvPicPr>
        <p:blipFill>
          <a:blip r:embed="rId11">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9262547" y="1254244"/>
            <a:ext cx="460581" cy="375985"/>
          </a:xfrm>
          <a:prstGeom prst="rect">
            <a:avLst/>
          </a:prstGeom>
        </p:spPr>
      </p:pic>
      <p:pic>
        <p:nvPicPr>
          <p:cNvPr id="11" name="Picture 10" descr="Logo, icon&#10;&#10;Description automatically generated">
            <a:extLst>
              <a:ext uri="{FF2B5EF4-FFF2-40B4-BE49-F238E27FC236}">
                <a16:creationId xmlns:a16="http://schemas.microsoft.com/office/drawing/2014/main" id="{4D65CAE0-DE91-4F98-996B-96CA12FC3FCC}"/>
              </a:ext>
            </a:extLst>
          </p:cNvPr>
          <p:cNvPicPr>
            <a:picLocks noChangeAspect="1"/>
          </p:cNvPicPr>
          <p:nvPr/>
        </p:nvPicPr>
        <p:blipFill>
          <a:blip r:embed="rId13"/>
          <a:stretch>
            <a:fillRect/>
          </a:stretch>
        </p:blipFill>
        <p:spPr>
          <a:xfrm>
            <a:off x="10017304" y="6133250"/>
            <a:ext cx="386178" cy="315998"/>
          </a:xfrm>
          <a:prstGeom prst="rect">
            <a:avLst/>
          </a:prstGeom>
        </p:spPr>
      </p:pic>
      <p:pic>
        <p:nvPicPr>
          <p:cNvPr id="15" name="Picture 14" descr="Icon&#10;&#10;Description automatically generated">
            <a:extLst>
              <a:ext uri="{FF2B5EF4-FFF2-40B4-BE49-F238E27FC236}">
                <a16:creationId xmlns:a16="http://schemas.microsoft.com/office/drawing/2014/main" id="{DBA40AA4-84DD-4DC1-91C8-F646DB463493}"/>
              </a:ext>
            </a:extLst>
          </p:cNvPr>
          <p:cNvPicPr>
            <a:picLocks noChangeAspect="1"/>
          </p:cNvPicPr>
          <p:nvPr/>
        </p:nvPicPr>
        <p:blipFill>
          <a:blip r:embed="rId14"/>
          <a:stretch>
            <a:fillRect/>
          </a:stretch>
        </p:blipFill>
        <p:spPr>
          <a:xfrm>
            <a:off x="9330202" y="6113387"/>
            <a:ext cx="593299" cy="298641"/>
          </a:xfrm>
          <a:prstGeom prst="rect">
            <a:avLst/>
          </a:prstGeom>
        </p:spPr>
      </p:pic>
      <p:pic>
        <p:nvPicPr>
          <p:cNvPr id="18" name="Picture 17" descr="Shape&#10;&#10;Description automatically generated">
            <a:extLst>
              <a:ext uri="{FF2B5EF4-FFF2-40B4-BE49-F238E27FC236}">
                <a16:creationId xmlns:a16="http://schemas.microsoft.com/office/drawing/2014/main" id="{AEA347BC-D1B6-4650-9FAC-21648950512F}"/>
              </a:ext>
            </a:extLst>
          </p:cNvPr>
          <p:cNvPicPr>
            <a:picLocks noChangeAspect="1"/>
          </p:cNvPicPr>
          <p:nvPr/>
        </p:nvPicPr>
        <p:blipFill>
          <a:blip r:embed="rId15"/>
          <a:stretch>
            <a:fillRect/>
          </a:stretch>
        </p:blipFill>
        <p:spPr>
          <a:xfrm>
            <a:off x="8755896" y="6107933"/>
            <a:ext cx="456266" cy="338554"/>
          </a:xfrm>
          <a:prstGeom prst="rect">
            <a:avLst/>
          </a:prstGeom>
        </p:spPr>
      </p:pic>
      <p:pic>
        <p:nvPicPr>
          <p:cNvPr id="20" name="Picture 19" descr="Shape, arrow&#10;&#10;Description automatically generated">
            <a:extLst>
              <a:ext uri="{FF2B5EF4-FFF2-40B4-BE49-F238E27FC236}">
                <a16:creationId xmlns:a16="http://schemas.microsoft.com/office/drawing/2014/main" id="{89913BDB-412A-416E-B5D8-496B43BB6683}"/>
              </a:ext>
            </a:extLst>
          </p:cNvPr>
          <p:cNvPicPr>
            <a:picLocks noChangeAspect="1"/>
          </p:cNvPicPr>
          <p:nvPr/>
        </p:nvPicPr>
        <p:blipFill>
          <a:blip r:embed="rId16"/>
          <a:stretch>
            <a:fillRect/>
          </a:stretch>
        </p:blipFill>
        <p:spPr>
          <a:xfrm>
            <a:off x="5775083" y="5328660"/>
            <a:ext cx="1407092" cy="1076639"/>
          </a:xfrm>
          <a:prstGeom prst="rect">
            <a:avLst/>
          </a:prstGeom>
        </p:spPr>
      </p:pic>
    </p:spTree>
    <p:extLst>
      <p:ext uri="{BB962C8B-B14F-4D97-AF65-F5344CB8AC3E}">
        <p14:creationId xmlns:p14="http://schemas.microsoft.com/office/powerpoint/2010/main" val="1589324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9">
            <a:extLst>
              <a:ext uri="{FF2B5EF4-FFF2-40B4-BE49-F238E27FC236}">
                <a16:creationId xmlns:a16="http://schemas.microsoft.com/office/drawing/2014/main" id="{7DD0F751-7DA1-2647-851E-ABC4BA7A4987}"/>
              </a:ext>
            </a:extLst>
          </p:cNvPr>
          <p:cNvSpPr/>
          <p:nvPr/>
        </p:nvSpPr>
        <p:spPr>
          <a:xfrm rot="2375996">
            <a:off x="1903518" y="2023865"/>
            <a:ext cx="10359269" cy="3507453"/>
          </a:xfrm>
          <a:custGeom>
            <a:avLst/>
            <a:gdLst>
              <a:gd name="connsiteX0" fmla="*/ 0 w 11437317"/>
              <a:gd name="connsiteY0" fmla="*/ 2901762 h 3362131"/>
              <a:gd name="connsiteX1" fmla="*/ 595934 w 11437317"/>
              <a:gd name="connsiteY1" fmla="*/ 2461244 h 3362131"/>
              <a:gd name="connsiteX2" fmla="*/ 10427525 w 11437317"/>
              <a:gd name="connsiteY2" fmla="*/ 0 h 3362131"/>
              <a:gd name="connsiteX3" fmla="*/ 11437317 w 11437317"/>
              <a:gd name="connsiteY3" fmla="*/ 1366048 h 3362131"/>
              <a:gd name="connsiteX4" fmla="*/ 8737012 w 11437317"/>
              <a:gd name="connsiteY4" fmla="*/ 3362131 h 3362131"/>
              <a:gd name="connsiteX5" fmla="*/ 340308 w 11437317"/>
              <a:gd name="connsiteY5" fmla="*/ 3362131 h 3362131"/>
              <a:gd name="connsiteX6" fmla="*/ 0 w 11437317"/>
              <a:gd name="connsiteY6" fmla="*/ 2901762 h 336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7317" h="3362131">
                <a:moveTo>
                  <a:pt x="0" y="2901762"/>
                </a:moveTo>
                <a:lnTo>
                  <a:pt x="595934" y="2461244"/>
                </a:lnTo>
                <a:lnTo>
                  <a:pt x="10427525" y="0"/>
                </a:lnTo>
                <a:lnTo>
                  <a:pt x="11437317" y="1366048"/>
                </a:lnTo>
                <a:lnTo>
                  <a:pt x="8737012" y="3362131"/>
                </a:lnTo>
                <a:lnTo>
                  <a:pt x="340308" y="3362131"/>
                </a:lnTo>
                <a:lnTo>
                  <a:pt x="0" y="290176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TextBox 57">
            <a:extLst>
              <a:ext uri="{FF2B5EF4-FFF2-40B4-BE49-F238E27FC236}">
                <a16:creationId xmlns:a16="http://schemas.microsoft.com/office/drawing/2014/main" id="{2EED4297-48A2-ED45-B25C-ACFAB98A721D}"/>
              </a:ext>
            </a:extLst>
          </p:cNvPr>
          <p:cNvSpPr txBox="1"/>
          <p:nvPr/>
        </p:nvSpPr>
        <p:spPr>
          <a:xfrm>
            <a:off x="4750227" y="957818"/>
            <a:ext cx="3823291" cy="1200329"/>
          </a:xfrm>
          <a:prstGeom prst="rect">
            <a:avLst/>
          </a:prstGeom>
          <a:noFill/>
        </p:spPr>
        <p:txBody>
          <a:bodyPr wrap="none" rtlCol="0">
            <a:spAutoFit/>
          </a:bodyPr>
          <a:lstStyle/>
          <a:p>
            <a:r>
              <a:rPr lang="en-US" sz="3600" b="1" dirty="0">
                <a:solidFill>
                  <a:schemeClr val="tx1">
                    <a:lumMod val="50000"/>
                    <a:lumOff val="50000"/>
                  </a:schemeClr>
                </a:solidFill>
              </a:rPr>
              <a:t>Particulate </a:t>
            </a:r>
            <a:r>
              <a:rPr lang="en-US" sz="3600" b="1" dirty="0">
                <a:solidFill>
                  <a:srgbClr val="00B050"/>
                </a:solidFill>
              </a:rPr>
              <a:t>Organic</a:t>
            </a:r>
          </a:p>
          <a:p>
            <a:r>
              <a:rPr lang="en-US" sz="3600" b="1" dirty="0">
                <a:solidFill>
                  <a:srgbClr val="00B050"/>
                </a:solidFill>
              </a:rPr>
              <a:t>Carbon</a:t>
            </a:r>
            <a:r>
              <a:rPr lang="en-US" sz="3600" b="1" dirty="0">
                <a:solidFill>
                  <a:schemeClr val="tx1">
                    <a:lumMod val="50000"/>
                    <a:lumOff val="50000"/>
                  </a:schemeClr>
                </a:solidFill>
              </a:rPr>
              <a:t> yield</a:t>
            </a:r>
          </a:p>
        </p:txBody>
      </p:sp>
      <p:sp>
        <p:nvSpPr>
          <p:cNvPr id="14" name="Rectangle 13">
            <a:extLst>
              <a:ext uri="{FF2B5EF4-FFF2-40B4-BE49-F238E27FC236}">
                <a16:creationId xmlns:a16="http://schemas.microsoft.com/office/drawing/2014/main" id="{F806B137-5691-0646-8460-4CE5069BB8C5}"/>
              </a:ext>
            </a:extLst>
          </p:cNvPr>
          <p:cNvSpPr/>
          <p:nvPr/>
        </p:nvSpPr>
        <p:spPr>
          <a:xfrm>
            <a:off x="4792544" y="2187944"/>
            <a:ext cx="2792800" cy="2462213"/>
          </a:xfrm>
          <a:prstGeom prst="rect">
            <a:avLst/>
          </a:prstGeom>
        </p:spPr>
        <p:txBody>
          <a:bodyPr wrap="square">
            <a:spAutoFit/>
          </a:bodyPr>
          <a:lstStyle/>
          <a:p>
            <a:r>
              <a:rPr lang="en-US" sz="1400" dirty="0">
                <a:solidFill>
                  <a:schemeClr val="tx1">
                    <a:lumMod val="65000"/>
                    <a:lumOff val="35000"/>
                  </a:schemeClr>
                </a:solidFill>
                <a:latin typeface="NexusSerif"/>
              </a:rPr>
              <a:t>The superposition of management practices and disturbance events resulted in divergent POC dynamics. At least two types of carbon flux regulation, i.e., erosional and biogeochemical may coexist in the Oregon Cascades. Predicting the impacts of a more frequent disturbances on carbon fluxes  requires to incorporate these regimes in our modeling efforts.</a:t>
            </a:r>
            <a:endParaRPr lang="en-US" sz="1400" b="0" i="0" dirty="0">
              <a:solidFill>
                <a:schemeClr val="tx1">
                  <a:lumMod val="65000"/>
                  <a:lumOff val="35000"/>
                </a:schemeClr>
              </a:solidFill>
              <a:effectLst/>
              <a:latin typeface="NexusSerif"/>
            </a:endParaRPr>
          </a:p>
        </p:txBody>
      </p:sp>
      <p:pic>
        <p:nvPicPr>
          <p:cNvPr id="4" name="Picture 3" descr="Shape, arrow&#10;&#10;Description automatically generated">
            <a:extLst>
              <a:ext uri="{FF2B5EF4-FFF2-40B4-BE49-F238E27FC236}">
                <a16:creationId xmlns:a16="http://schemas.microsoft.com/office/drawing/2014/main" id="{F3C53D5A-B907-40A0-AD6C-3C30311919E1}"/>
              </a:ext>
            </a:extLst>
          </p:cNvPr>
          <p:cNvPicPr>
            <a:picLocks noChangeAspect="1"/>
          </p:cNvPicPr>
          <p:nvPr/>
        </p:nvPicPr>
        <p:blipFill>
          <a:blip r:embed="rId3"/>
          <a:stretch>
            <a:fillRect/>
          </a:stretch>
        </p:blipFill>
        <p:spPr>
          <a:xfrm>
            <a:off x="2814381" y="1396755"/>
            <a:ext cx="6781683" cy="5189016"/>
          </a:xfrm>
          <a:prstGeom prst="rect">
            <a:avLst/>
          </a:prstGeom>
        </p:spPr>
      </p:pic>
      <p:pic>
        <p:nvPicPr>
          <p:cNvPr id="6" name="Picture 5" descr="Icon&#10;&#10;Description automatically generated with medium confidence">
            <a:extLst>
              <a:ext uri="{FF2B5EF4-FFF2-40B4-BE49-F238E27FC236}">
                <a16:creationId xmlns:a16="http://schemas.microsoft.com/office/drawing/2014/main" id="{1A79FD88-2160-4724-A10F-BD61CA79BB27}"/>
              </a:ext>
            </a:extLst>
          </p:cNvPr>
          <p:cNvPicPr>
            <a:picLocks noChangeAspect="1"/>
          </p:cNvPicPr>
          <p:nvPr/>
        </p:nvPicPr>
        <p:blipFill>
          <a:blip r:embed="rId4"/>
          <a:stretch>
            <a:fillRect/>
          </a:stretch>
        </p:blipFill>
        <p:spPr>
          <a:xfrm>
            <a:off x="9410602" y="4772380"/>
            <a:ext cx="1614185" cy="1813391"/>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42757490-E664-46F3-8728-CA2FA3F224D9}"/>
              </a:ext>
            </a:extLst>
          </p:cNvPr>
          <p:cNvPicPr>
            <a:picLocks noChangeAspect="1"/>
          </p:cNvPicPr>
          <p:nvPr/>
        </p:nvPicPr>
        <p:blipFill>
          <a:blip r:embed="rId5">
            <a:duotone>
              <a:schemeClr val="bg2">
                <a:shade val="45000"/>
                <a:satMod val="135000"/>
              </a:schemeClr>
              <a:prstClr val="white"/>
            </a:duotone>
          </a:blip>
          <a:stretch>
            <a:fillRect/>
          </a:stretch>
        </p:blipFill>
        <p:spPr>
          <a:xfrm>
            <a:off x="589194" y="133539"/>
            <a:ext cx="2424197" cy="1813391"/>
          </a:xfrm>
          <a:prstGeom prst="rect">
            <a:avLst/>
          </a:prstGeom>
        </p:spPr>
      </p:pic>
    </p:spTree>
    <p:extLst>
      <p:ext uri="{BB962C8B-B14F-4D97-AF65-F5344CB8AC3E}">
        <p14:creationId xmlns:p14="http://schemas.microsoft.com/office/powerpoint/2010/main" val="1608997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18B31FC-6FFD-DA43-AC54-A37628969A9D}"/>
              </a:ext>
            </a:extLst>
          </p:cNvPr>
          <p:cNvSpPr txBox="1"/>
          <p:nvPr/>
        </p:nvSpPr>
        <p:spPr>
          <a:xfrm>
            <a:off x="226745" y="1701800"/>
            <a:ext cx="2188933" cy="461665"/>
          </a:xfrm>
          <a:prstGeom prst="rect">
            <a:avLst/>
          </a:prstGeom>
          <a:noFill/>
        </p:spPr>
        <p:txBody>
          <a:bodyPr wrap="none" rtlCol="0">
            <a:spAutoFit/>
          </a:bodyPr>
          <a:lstStyle/>
          <a:p>
            <a:r>
              <a:rPr lang="en-US" sz="2400" dirty="0"/>
              <a:t>Slope Variability</a:t>
            </a:r>
          </a:p>
        </p:txBody>
      </p:sp>
      <p:sp>
        <p:nvSpPr>
          <p:cNvPr id="9" name="TextBox 8">
            <a:extLst>
              <a:ext uri="{FF2B5EF4-FFF2-40B4-BE49-F238E27FC236}">
                <a16:creationId xmlns:a16="http://schemas.microsoft.com/office/drawing/2014/main" id="{83CA8498-20EF-914B-87C8-DE8918BA8B5C}"/>
              </a:ext>
            </a:extLst>
          </p:cNvPr>
          <p:cNvSpPr txBox="1"/>
          <p:nvPr/>
        </p:nvSpPr>
        <p:spPr>
          <a:xfrm>
            <a:off x="3694573" y="1701799"/>
            <a:ext cx="1210588" cy="461665"/>
          </a:xfrm>
          <a:prstGeom prst="rect">
            <a:avLst/>
          </a:prstGeom>
          <a:noFill/>
        </p:spPr>
        <p:txBody>
          <a:bodyPr wrap="none" rtlCol="0">
            <a:spAutoFit/>
          </a:bodyPr>
          <a:lstStyle/>
          <a:p>
            <a:r>
              <a:rPr lang="en-US" sz="2400" dirty="0"/>
              <a:t>Geology</a:t>
            </a:r>
          </a:p>
        </p:txBody>
      </p:sp>
      <p:sp>
        <p:nvSpPr>
          <p:cNvPr id="10" name="TextBox 9">
            <a:extLst>
              <a:ext uri="{FF2B5EF4-FFF2-40B4-BE49-F238E27FC236}">
                <a16:creationId xmlns:a16="http://schemas.microsoft.com/office/drawing/2014/main" id="{94369649-45B5-154F-A053-29CAB36F3683}"/>
              </a:ext>
            </a:extLst>
          </p:cNvPr>
          <p:cNvSpPr txBox="1"/>
          <p:nvPr/>
        </p:nvSpPr>
        <p:spPr>
          <a:xfrm>
            <a:off x="5995747" y="1701798"/>
            <a:ext cx="2628155" cy="461665"/>
          </a:xfrm>
          <a:prstGeom prst="rect">
            <a:avLst/>
          </a:prstGeom>
          <a:noFill/>
        </p:spPr>
        <p:txBody>
          <a:bodyPr wrap="none" rtlCol="0">
            <a:spAutoFit/>
          </a:bodyPr>
          <a:lstStyle/>
          <a:p>
            <a:r>
              <a:rPr lang="en-US" sz="2400" dirty="0"/>
              <a:t>Disturbance regime</a:t>
            </a:r>
          </a:p>
        </p:txBody>
      </p:sp>
      <p:sp>
        <p:nvSpPr>
          <p:cNvPr id="11" name="TextBox 10">
            <a:extLst>
              <a:ext uri="{FF2B5EF4-FFF2-40B4-BE49-F238E27FC236}">
                <a16:creationId xmlns:a16="http://schemas.microsoft.com/office/drawing/2014/main" id="{C1CD0BD7-F7E1-D94F-BEF5-DEAF04DD6163}"/>
              </a:ext>
            </a:extLst>
          </p:cNvPr>
          <p:cNvSpPr txBox="1"/>
          <p:nvPr/>
        </p:nvSpPr>
        <p:spPr>
          <a:xfrm>
            <a:off x="9065514" y="1718961"/>
            <a:ext cx="2788712" cy="461665"/>
          </a:xfrm>
          <a:prstGeom prst="rect">
            <a:avLst/>
          </a:prstGeom>
          <a:noFill/>
        </p:spPr>
        <p:txBody>
          <a:bodyPr wrap="none" rtlCol="0">
            <a:spAutoFit/>
          </a:bodyPr>
          <a:lstStyle/>
          <a:p>
            <a:r>
              <a:rPr lang="en-US" sz="2400" dirty="0"/>
              <a:t>Management history</a:t>
            </a:r>
          </a:p>
        </p:txBody>
      </p:sp>
      <p:pic>
        <p:nvPicPr>
          <p:cNvPr id="5" name="Picture 4">
            <a:extLst>
              <a:ext uri="{FF2B5EF4-FFF2-40B4-BE49-F238E27FC236}">
                <a16:creationId xmlns:a16="http://schemas.microsoft.com/office/drawing/2014/main" id="{ECC5D45E-0F74-B540-80BA-D72E2162A565}"/>
              </a:ext>
            </a:extLst>
          </p:cNvPr>
          <p:cNvPicPr>
            <a:picLocks noChangeAspect="1"/>
          </p:cNvPicPr>
          <p:nvPr/>
        </p:nvPicPr>
        <p:blipFill>
          <a:blip r:embed="rId2"/>
          <a:stretch>
            <a:fillRect/>
          </a:stretch>
        </p:blipFill>
        <p:spPr>
          <a:xfrm>
            <a:off x="204610" y="2763192"/>
            <a:ext cx="2308946" cy="1483255"/>
          </a:xfrm>
          <a:prstGeom prst="rect">
            <a:avLst/>
          </a:prstGeom>
        </p:spPr>
      </p:pic>
      <p:pic>
        <p:nvPicPr>
          <p:cNvPr id="7" name="Picture 6">
            <a:extLst>
              <a:ext uri="{FF2B5EF4-FFF2-40B4-BE49-F238E27FC236}">
                <a16:creationId xmlns:a16="http://schemas.microsoft.com/office/drawing/2014/main" id="{B22FE1A1-9091-8E4A-92C0-BF8FC4199715}"/>
              </a:ext>
            </a:extLst>
          </p:cNvPr>
          <p:cNvPicPr>
            <a:picLocks noChangeAspect="1"/>
          </p:cNvPicPr>
          <p:nvPr/>
        </p:nvPicPr>
        <p:blipFill>
          <a:blip r:embed="rId3"/>
          <a:stretch>
            <a:fillRect/>
          </a:stretch>
        </p:blipFill>
        <p:spPr>
          <a:xfrm>
            <a:off x="2848263" y="2763192"/>
            <a:ext cx="2932275" cy="1548370"/>
          </a:xfrm>
          <a:prstGeom prst="rect">
            <a:avLst/>
          </a:prstGeom>
        </p:spPr>
      </p:pic>
      <p:pic>
        <p:nvPicPr>
          <p:cNvPr id="22" name="Picture 21">
            <a:extLst>
              <a:ext uri="{FF2B5EF4-FFF2-40B4-BE49-F238E27FC236}">
                <a16:creationId xmlns:a16="http://schemas.microsoft.com/office/drawing/2014/main" id="{F5454A84-298B-8442-9ADD-9AB9E445763B}"/>
              </a:ext>
            </a:extLst>
          </p:cNvPr>
          <p:cNvPicPr>
            <a:picLocks noChangeAspect="1"/>
          </p:cNvPicPr>
          <p:nvPr/>
        </p:nvPicPr>
        <p:blipFill>
          <a:blip r:embed="rId4"/>
          <a:stretch>
            <a:fillRect/>
          </a:stretch>
        </p:blipFill>
        <p:spPr>
          <a:xfrm>
            <a:off x="6541594" y="2763192"/>
            <a:ext cx="1900969" cy="1548370"/>
          </a:xfrm>
          <a:prstGeom prst="rect">
            <a:avLst/>
          </a:prstGeom>
        </p:spPr>
      </p:pic>
      <p:pic>
        <p:nvPicPr>
          <p:cNvPr id="23" name="Picture 22">
            <a:extLst>
              <a:ext uri="{FF2B5EF4-FFF2-40B4-BE49-F238E27FC236}">
                <a16:creationId xmlns:a16="http://schemas.microsoft.com/office/drawing/2014/main" id="{43DBC6F2-1C1E-8D4F-A853-E1355004573B}"/>
              </a:ext>
            </a:extLst>
          </p:cNvPr>
          <p:cNvPicPr>
            <a:picLocks noChangeAspect="1"/>
          </p:cNvPicPr>
          <p:nvPr/>
        </p:nvPicPr>
        <p:blipFill>
          <a:blip r:embed="rId5"/>
          <a:stretch>
            <a:fillRect/>
          </a:stretch>
        </p:blipFill>
        <p:spPr>
          <a:xfrm>
            <a:off x="9203619" y="2398177"/>
            <a:ext cx="2629071" cy="2061646"/>
          </a:xfrm>
          <a:prstGeom prst="rect">
            <a:avLst/>
          </a:prstGeom>
        </p:spPr>
      </p:pic>
    </p:spTree>
    <p:extLst>
      <p:ext uri="{BB962C8B-B14F-4D97-AF65-F5344CB8AC3E}">
        <p14:creationId xmlns:p14="http://schemas.microsoft.com/office/powerpoint/2010/main" val="1299581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a:extLst>
              <a:ext uri="{FF2B5EF4-FFF2-40B4-BE49-F238E27FC236}">
                <a16:creationId xmlns:a16="http://schemas.microsoft.com/office/drawing/2014/main" id="{D954BFD9-984E-1D45-9DB4-425D2272ACAA}"/>
              </a:ext>
            </a:extLst>
          </p:cNvPr>
          <p:cNvSpPr/>
          <p:nvPr/>
        </p:nvSpPr>
        <p:spPr>
          <a:xfrm>
            <a:off x="3775047" y="2200974"/>
            <a:ext cx="1269525" cy="2726715"/>
          </a:xfrm>
          <a:custGeom>
            <a:avLst/>
            <a:gdLst>
              <a:gd name="connsiteX0" fmla="*/ 1269525 w 1269525"/>
              <a:gd name="connsiteY0" fmla="*/ 0 h 2726715"/>
              <a:gd name="connsiteX1" fmla="*/ 1151202 w 1269525"/>
              <a:gd name="connsiteY1" fmla="*/ 766198 h 2726715"/>
              <a:gd name="connsiteX2" fmla="*/ 1022273 w 1269525"/>
              <a:gd name="connsiteY2" fmla="*/ 620057 h 2726715"/>
              <a:gd name="connsiteX3" fmla="*/ 1005578 w 1269525"/>
              <a:gd name="connsiteY3" fmla="*/ 637806 h 2726715"/>
              <a:gd name="connsiteX4" fmla="*/ 620348 w 1269525"/>
              <a:gd name="connsiteY4" fmla="*/ 1674677 h 2726715"/>
              <a:gd name="connsiteX5" fmla="*/ 823960 w 1269525"/>
              <a:gd name="connsiteY5" fmla="*/ 2451661 h 2726715"/>
              <a:gd name="connsiteX6" fmla="*/ 835093 w 1269525"/>
              <a:gd name="connsiteY6" fmla="*/ 2469369 h 2726715"/>
              <a:gd name="connsiteX7" fmla="*/ 432981 w 1269525"/>
              <a:gd name="connsiteY7" fmla="*/ 2286149 h 2726715"/>
              <a:gd name="connsiteX8" fmla="*/ 268290 w 1269525"/>
              <a:gd name="connsiteY8" fmla="*/ 2726715 h 2726715"/>
              <a:gd name="connsiteX9" fmla="*/ 181323 w 1269525"/>
              <a:gd name="connsiteY9" fmla="*/ 2550638 h 2726715"/>
              <a:gd name="connsiteX10" fmla="*/ 0 w 1269525"/>
              <a:gd name="connsiteY10" fmla="*/ 1674677 h 2726715"/>
              <a:gd name="connsiteX11" fmla="*/ 526887 w 1269525"/>
              <a:gd name="connsiteY11" fmla="*/ 243207 h 2726715"/>
              <a:gd name="connsiteX12" fmla="*/ 610577 w 1269525"/>
              <a:gd name="connsiteY12" fmla="*/ 153398 h 2726715"/>
              <a:gd name="connsiteX13" fmla="*/ 494553 w 1269525"/>
              <a:gd name="connsiteY13" fmla="*/ 21884 h 27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525" h="2726715">
                <a:moveTo>
                  <a:pt x="1269525" y="0"/>
                </a:moveTo>
                <a:lnTo>
                  <a:pt x="1151202" y="766198"/>
                </a:lnTo>
                <a:lnTo>
                  <a:pt x="1022273" y="620057"/>
                </a:lnTo>
                <a:lnTo>
                  <a:pt x="1005578" y="637806"/>
                </a:lnTo>
                <a:cubicBezTo>
                  <a:pt x="764917" y="919577"/>
                  <a:pt x="620348" y="1280814"/>
                  <a:pt x="620348" y="1674677"/>
                </a:cubicBezTo>
                <a:cubicBezTo>
                  <a:pt x="620348" y="1956008"/>
                  <a:pt x="694108" y="2220693"/>
                  <a:pt x="823960" y="2451661"/>
                </a:cubicBezTo>
                <a:lnTo>
                  <a:pt x="835093" y="2469369"/>
                </a:lnTo>
                <a:lnTo>
                  <a:pt x="432981" y="2286149"/>
                </a:lnTo>
                <a:lnTo>
                  <a:pt x="268290" y="2726715"/>
                </a:lnTo>
                <a:lnTo>
                  <a:pt x="181323" y="2550638"/>
                </a:lnTo>
                <a:cubicBezTo>
                  <a:pt x="64565" y="2281403"/>
                  <a:pt x="0" y="1985394"/>
                  <a:pt x="0" y="1674677"/>
                </a:cubicBezTo>
                <a:cubicBezTo>
                  <a:pt x="0" y="1130923"/>
                  <a:pt x="197730" y="632211"/>
                  <a:pt x="526887" y="243207"/>
                </a:cubicBezTo>
                <a:lnTo>
                  <a:pt x="610577" y="153398"/>
                </a:lnTo>
                <a:lnTo>
                  <a:pt x="494553" y="2188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5EBD2406-D80A-A945-A51A-E630E8D4CE8F}"/>
              </a:ext>
            </a:extLst>
          </p:cNvPr>
          <p:cNvSpPr/>
          <p:nvPr/>
        </p:nvSpPr>
        <p:spPr>
          <a:xfrm>
            <a:off x="7647081" y="3702939"/>
            <a:ext cx="824462" cy="1062235"/>
          </a:xfrm>
          <a:custGeom>
            <a:avLst/>
            <a:gdLst>
              <a:gd name="connsiteX0" fmla="*/ 112660 w 824462"/>
              <a:gd name="connsiteY0" fmla="*/ 0 h 1062235"/>
              <a:gd name="connsiteX1" fmla="*/ 733731 w 824462"/>
              <a:gd name="connsiteY1" fmla="*/ 0 h 1062235"/>
              <a:gd name="connsiteX2" fmla="*/ 742673 w 824462"/>
              <a:gd name="connsiteY2" fmla="*/ 172712 h 1062235"/>
              <a:gd name="connsiteX3" fmla="*/ 695796 w 824462"/>
              <a:gd name="connsiteY3" fmla="*/ 626248 h 1062235"/>
              <a:gd name="connsiteX4" fmla="*/ 666372 w 824462"/>
              <a:gd name="connsiteY4" fmla="*/ 737857 h 1062235"/>
              <a:gd name="connsiteX5" fmla="*/ 824462 w 824462"/>
              <a:gd name="connsiteY5" fmla="*/ 843833 h 1062235"/>
              <a:gd name="connsiteX6" fmla="*/ 80579 w 824462"/>
              <a:gd name="connsiteY6" fmla="*/ 1062235 h 1062235"/>
              <a:gd name="connsiteX7" fmla="*/ 0 w 824462"/>
              <a:gd name="connsiteY7" fmla="*/ 291153 h 1062235"/>
              <a:gd name="connsiteX8" fmla="*/ 109550 w 824462"/>
              <a:gd name="connsiteY8" fmla="*/ 364590 h 1062235"/>
              <a:gd name="connsiteX9" fmla="*/ 117406 w 824462"/>
              <a:gd name="connsiteY9" fmla="*/ 298130 h 1062235"/>
              <a:gd name="connsiteX10" fmla="*/ 122325 w 824462"/>
              <a:gd name="connsiteY10" fmla="*/ 172712 h 1062235"/>
              <a:gd name="connsiteX11" fmla="*/ 113615 w 824462"/>
              <a:gd name="connsiteY11" fmla="*/ 6048 h 106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462" h="1062235">
                <a:moveTo>
                  <a:pt x="112660" y="0"/>
                </a:moveTo>
                <a:lnTo>
                  <a:pt x="733731" y="0"/>
                </a:lnTo>
                <a:lnTo>
                  <a:pt x="742673" y="172712"/>
                </a:lnTo>
                <a:cubicBezTo>
                  <a:pt x="742673" y="328071"/>
                  <a:pt x="726532" y="479752"/>
                  <a:pt x="695796" y="626248"/>
                </a:cubicBezTo>
                <a:lnTo>
                  <a:pt x="666372" y="737857"/>
                </a:lnTo>
                <a:lnTo>
                  <a:pt x="824462" y="843833"/>
                </a:lnTo>
                <a:lnTo>
                  <a:pt x="80579" y="1062235"/>
                </a:lnTo>
                <a:lnTo>
                  <a:pt x="0" y="291153"/>
                </a:lnTo>
                <a:lnTo>
                  <a:pt x="109550" y="364590"/>
                </a:lnTo>
                <a:lnTo>
                  <a:pt x="117406" y="298130"/>
                </a:lnTo>
                <a:cubicBezTo>
                  <a:pt x="120666" y="256737"/>
                  <a:pt x="122325" y="214912"/>
                  <a:pt x="122325" y="172712"/>
                </a:cubicBezTo>
                <a:cubicBezTo>
                  <a:pt x="122325" y="116446"/>
                  <a:pt x="119375" y="60846"/>
                  <a:pt x="113615" y="6048"/>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6" name="Freeform 55">
            <a:extLst>
              <a:ext uri="{FF2B5EF4-FFF2-40B4-BE49-F238E27FC236}">
                <a16:creationId xmlns:a16="http://schemas.microsoft.com/office/drawing/2014/main" id="{C9223FAF-8457-0848-94CC-774E072C231A}"/>
              </a:ext>
            </a:extLst>
          </p:cNvPr>
          <p:cNvSpPr/>
          <p:nvPr/>
        </p:nvSpPr>
        <p:spPr>
          <a:xfrm>
            <a:off x="4261428" y="4565656"/>
            <a:ext cx="3771028" cy="1560405"/>
          </a:xfrm>
          <a:custGeom>
            <a:avLst/>
            <a:gdLst>
              <a:gd name="connsiteX0" fmla="*/ 3347729 w 3771028"/>
              <a:gd name="connsiteY0" fmla="*/ 0 h 1560405"/>
              <a:gd name="connsiteX1" fmla="*/ 3342726 w 3771028"/>
              <a:gd name="connsiteY1" fmla="*/ 535126 h 1560405"/>
              <a:gd name="connsiteX2" fmla="*/ 3771028 w 3771028"/>
              <a:gd name="connsiteY2" fmla="*/ 509202 h 1560405"/>
              <a:gd name="connsiteX3" fmla="*/ 3734265 w 3771028"/>
              <a:gd name="connsiteY3" fmla="*/ 568221 h 1560405"/>
              <a:gd name="connsiteX4" fmla="*/ 1820972 w 3771028"/>
              <a:gd name="connsiteY4" fmla="*/ 1560405 h 1560405"/>
              <a:gd name="connsiteX5" fmla="*/ 269560 w 3771028"/>
              <a:gd name="connsiteY5" fmla="*/ 975790 h 1560405"/>
              <a:gd name="connsiteX6" fmla="*/ 170473 w 3771028"/>
              <a:gd name="connsiteY6" fmla="*/ 876815 h 1560405"/>
              <a:gd name="connsiteX7" fmla="*/ 0 w 3771028"/>
              <a:gd name="connsiteY7" fmla="*/ 957779 h 1560405"/>
              <a:gd name="connsiteX8" fmla="*/ 192769 w 3771028"/>
              <a:gd name="connsiteY8" fmla="*/ 206846 h 1560405"/>
              <a:gd name="connsiteX9" fmla="*/ 896587 w 3771028"/>
              <a:gd name="connsiteY9" fmla="*/ 531960 h 1560405"/>
              <a:gd name="connsiteX10" fmla="*/ 775814 w 3771028"/>
              <a:gd name="connsiteY10" fmla="*/ 589319 h 1560405"/>
              <a:gd name="connsiteX11" fmla="*/ 779437 w 3771028"/>
              <a:gd name="connsiteY11" fmla="*/ 592388 h 1560405"/>
              <a:gd name="connsiteX12" fmla="*/ 1820972 w 3771028"/>
              <a:gd name="connsiteY12" fmla="*/ 940057 h 1560405"/>
              <a:gd name="connsiteX13" fmla="*/ 3304365 w 3771028"/>
              <a:gd name="connsiteY13" fmla="*/ 86979 h 156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1028" h="1560405">
                <a:moveTo>
                  <a:pt x="3347729" y="0"/>
                </a:moveTo>
                <a:lnTo>
                  <a:pt x="3342726" y="535126"/>
                </a:lnTo>
                <a:lnTo>
                  <a:pt x="3771028" y="509202"/>
                </a:lnTo>
                <a:lnTo>
                  <a:pt x="3734265" y="568221"/>
                </a:lnTo>
                <a:cubicBezTo>
                  <a:pt x="3319618" y="1166834"/>
                  <a:pt x="2617420" y="1560405"/>
                  <a:pt x="1820972" y="1560405"/>
                </a:cubicBezTo>
                <a:cubicBezTo>
                  <a:pt x="1223637" y="1560405"/>
                  <a:pt x="679317" y="1339022"/>
                  <a:pt x="269560" y="975790"/>
                </a:cubicBezTo>
                <a:lnTo>
                  <a:pt x="170473" y="876815"/>
                </a:lnTo>
                <a:lnTo>
                  <a:pt x="0" y="957779"/>
                </a:lnTo>
                <a:lnTo>
                  <a:pt x="192769" y="206846"/>
                </a:lnTo>
                <a:lnTo>
                  <a:pt x="896587" y="531960"/>
                </a:lnTo>
                <a:lnTo>
                  <a:pt x="775814" y="589319"/>
                </a:lnTo>
                <a:lnTo>
                  <a:pt x="779437" y="592388"/>
                </a:lnTo>
                <a:cubicBezTo>
                  <a:pt x="1066242" y="810168"/>
                  <a:pt x="1427908" y="940057"/>
                  <a:pt x="1820972" y="940057"/>
                </a:cubicBezTo>
                <a:cubicBezTo>
                  <a:pt x="2461521" y="940057"/>
                  <a:pt x="3018689" y="595111"/>
                  <a:pt x="3304365" y="86979"/>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10" name="Picture 9">
            <a:extLst>
              <a:ext uri="{FF2B5EF4-FFF2-40B4-BE49-F238E27FC236}">
                <a16:creationId xmlns:a16="http://schemas.microsoft.com/office/drawing/2014/main" id="{47C44399-6944-184C-B197-28B27C8850D3}"/>
              </a:ext>
            </a:extLst>
          </p:cNvPr>
          <p:cNvPicPr>
            <a:picLocks noChangeAspect="1"/>
          </p:cNvPicPr>
          <p:nvPr/>
        </p:nvPicPr>
        <p:blipFill>
          <a:blip r:embed="rId2">
            <a:alphaModFix/>
            <a:duotone>
              <a:schemeClr val="bg2">
                <a:shade val="45000"/>
                <a:satMod val="135000"/>
              </a:schemeClr>
              <a:prstClr val="white"/>
            </a:duotone>
          </a:blip>
          <a:stretch>
            <a:fillRect/>
          </a:stretch>
        </p:blipFill>
        <p:spPr>
          <a:xfrm>
            <a:off x="8907888" y="5441326"/>
            <a:ext cx="1665967" cy="879703"/>
          </a:xfrm>
          <a:prstGeom prst="rect">
            <a:avLst/>
          </a:prstGeom>
        </p:spPr>
      </p:pic>
      <p:pic>
        <p:nvPicPr>
          <p:cNvPr id="12" name="Picture 11">
            <a:extLst>
              <a:ext uri="{FF2B5EF4-FFF2-40B4-BE49-F238E27FC236}">
                <a16:creationId xmlns:a16="http://schemas.microsoft.com/office/drawing/2014/main" id="{328F4C5E-0D2E-6144-B54F-BA1F641A93A3}"/>
              </a:ext>
            </a:extLst>
          </p:cNvPr>
          <p:cNvPicPr>
            <a:picLocks noChangeAspect="1"/>
          </p:cNvPicPr>
          <p:nvPr/>
        </p:nvPicPr>
        <p:blipFill>
          <a:blip r:embed="rId3"/>
          <a:stretch>
            <a:fillRect/>
          </a:stretch>
        </p:blipFill>
        <p:spPr>
          <a:xfrm>
            <a:off x="6570417" y="2740271"/>
            <a:ext cx="1441451" cy="948507"/>
          </a:xfrm>
          <a:prstGeom prst="rect">
            <a:avLst/>
          </a:prstGeom>
        </p:spPr>
      </p:pic>
      <p:pic>
        <p:nvPicPr>
          <p:cNvPr id="13" name="Picture 12">
            <a:extLst>
              <a:ext uri="{FF2B5EF4-FFF2-40B4-BE49-F238E27FC236}">
                <a16:creationId xmlns:a16="http://schemas.microsoft.com/office/drawing/2014/main" id="{8DE2B61C-DA68-1840-9C39-7AD01E0FCD43}"/>
              </a:ext>
            </a:extLst>
          </p:cNvPr>
          <p:cNvPicPr>
            <a:picLocks noChangeAspect="1"/>
          </p:cNvPicPr>
          <p:nvPr/>
        </p:nvPicPr>
        <p:blipFill>
          <a:blip r:embed="rId4"/>
          <a:stretch>
            <a:fillRect/>
          </a:stretch>
        </p:blipFill>
        <p:spPr>
          <a:xfrm flipH="1">
            <a:off x="8118189" y="2654136"/>
            <a:ext cx="1441451" cy="1054776"/>
          </a:xfrm>
          <a:prstGeom prst="rect">
            <a:avLst/>
          </a:prstGeom>
        </p:spPr>
      </p:pic>
      <p:pic>
        <p:nvPicPr>
          <p:cNvPr id="14" name="Picture 13">
            <a:extLst>
              <a:ext uri="{FF2B5EF4-FFF2-40B4-BE49-F238E27FC236}">
                <a16:creationId xmlns:a16="http://schemas.microsoft.com/office/drawing/2014/main" id="{4931862E-AF4B-FF4F-8A71-522CEF5B89F1}"/>
              </a:ext>
            </a:extLst>
          </p:cNvPr>
          <p:cNvPicPr>
            <a:picLocks noChangeAspect="1"/>
          </p:cNvPicPr>
          <p:nvPr/>
        </p:nvPicPr>
        <p:blipFill>
          <a:blip r:embed="rId5"/>
          <a:stretch>
            <a:fillRect/>
          </a:stretch>
        </p:blipFill>
        <p:spPr>
          <a:xfrm>
            <a:off x="5337486" y="4418740"/>
            <a:ext cx="1441451" cy="1249885"/>
          </a:xfrm>
          <a:prstGeom prst="rect">
            <a:avLst/>
          </a:prstGeom>
        </p:spPr>
      </p:pic>
      <p:pic>
        <p:nvPicPr>
          <p:cNvPr id="15" name="Picture 14">
            <a:extLst>
              <a:ext uri="{FF2B5EF4-FFF2-40B4-BE49-F238E27FC236}">
                <a16:creationId xmlns:a16="http://schemas.microsoft.com/office/drawing/2014/main" id="{98D4B78C-0A2A-A141-933E-D7BE0D5451CC}"/>
              </a:ext>
            </a:extLst>
          </p:cNvPr>
          <p:cNvPicPr>
            <a:picLocks noChangeAspect="1"/>
          </p:cNvPicPr>
          <p:nvPr/>
        </p:nvPicPr>
        <p:blipFill>
          <a:blip r:embed="rId6"/>
          <a:stretch>
            <a:fillRect/>
          </a:stretch>
        </p:blipFill>
        <p:spPr>
          <a:xfrm>
            <a:off x="5172109" y="5706250"/>
            <a:ext cx="1847781" cy="931252"/>
          </a:xfrm>
          <a:prstGeom prst="rect">
            <a:avLst/>
          </a:prstGeom>
        </p:spPr>
      </p:pic>
      <p:pic>
        <p:nvPicPr>
          <p:cNvPr id="16" name="Picture 15">
            <a:extLst>
              <a:ext uri="{FF2B5EF4-FFF2-40B4-BE49-F238E27FC236}">
                <a16:creationId xmlns:a16="http://schemas.microsoft.com/office/drawing/2014/main" id="{3101954D-1C2D-2640-9A4A-3E5EDF57975D}"/>
              </a:ext>
            </a:extLst>
          </p:cNvPr>
          <p:cNvPicPr>
            <a:picLocks noChangeAspect="1"/>
          </p:cNvPicPr>
          <p:nvPr/>
        </p:nvPicPr>
        <p:blipFill>
          <a:blip r:embed="rId7"/>
          <a:stretch>
            <a:fillRect/>
          </a:stretch>
        </p:blipFill>
        <p:spPr>
          <a:xfrm>
            <a:off x="2800139" y="3457684"/>
            <a:ext cx="1146158" cy="93125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DA14BF2D-DDAA-9946-A9B8-E4579C5170B5}"/>
              </a:ext>
            </a:extLst>
          </p:cNvPr>
          <p:cNvPicPr>
            <a:picLocks noChangeAspect="1"/>
          </p:cNvPicPr>
          <p:nvPr/>
        </p:nvPicPr>
        <p:blipFill>
          <a:blip r:embed="rId8">
            <a:alphaModFix amt="85000"/>
          </a:blip>
          <a:stretch>
            <a:fillRect/>
          </a:stretch>
        </p:blipFill>
        <p:spPr>
          <a:xfrm>
            <a:off x="4119431" y="2899819"/>
            <a:ext cx="1146158" cy="935875"/>
          </a:xfrm>
          <a:prstGeom prst="rect">
            <a:avLst/>
          </a:prstGeom>
        </p:spPr>
      </p:pic>
      <p:pic>
        <p:nvPicPr>
          <p:cNvPr id="18" name="Picture 17">
            <a:extLst>
              <a:ext uri="{FF2B5EF4-FFF2-40B4-BE49-F238E27FC236}">
                <a16:creationId xmlns:a16="http://schemas.microsoft.com/office/drawing/2014/main" id="{C6666F3F-DA5D-BE4A-8FBC-D1FDB358E0B4}"/>
              </a:ext>
            </a:extLst>
          </p:cNvPr>
          <p:cNvPicPr>
            <a:picLocks noChangeAspect="1"/>
          </p:cNvPicPr>
          <p:nvPr/>
        </p:nvPicPr>
        <p:blipFill>
          <a:blip r:embed="rId8"/>
          <a:stretch>
            <a:fillRect/>
          </a:stretch>
        </p:blipFill>
        <p:spPr>
          <a:xfrm>
            <a:off x="4692510" y="3483894"/>
            <a:ext cx="1146158" cy="935875"/>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AB66A537-F802-F94D-A532-7381E99C06EF}"/>
              </a:ext>
            </a:extLst>
          </p:cNvPr>
          <p:cNvSpPr txBox="1"/>
          <p:nvPr/>
        </p:nvSpPr>
        <p:spPr>
          <a:xfrm>
            <a:off x="5083820" y="1600809"/>
            <a:ext cx="3823291" cy="1200329"/>
          </a:xfrm>
          <a:prstGeom prst="rect">
            <a:avLst/>
          </a:prstGeom>
          <a:noFill/>
        </p:spPr>
        <p:txBody>
          <a:bodyPr wrap="none" rtlCol="0">
            <a:spAutoFit/>
          </a:bodyPr>
          <a:lstStyle/>
          <a:p>
            <a:r>
              <a:rPr lang="en-US" sz="3600" b="1" dirty="0">
                <a:solidFill>
                  <a:schemeClr val="tx1">
                    <a:lumMod val="50000"/>
                    <a:lumOff val="50000"/>
                  </a:schemeClr>
                </a:solidFill>
              </a:rPr>
              <a:t>Particulate </a:t>
            </a:r>
            <a:r>
              <a:rPr lang="en-US" sz="3600" b="1" dirty="0">
                <a:solidFill>
                  <a:srgbClr val="00B050"/>
                </a:solidFill>
              </a:rPr>
              <a:t>Organic</a:t>
            </a:r>
          </a:p>
          <a:p>
            <a:r>
              <a:rPr lang="en-US" sz="3600" b="1" dirty="0">
                <a:solidFill>
                  <a:srgbClr val="00B050"/>
                </a:solidFill>
              </a:rPr>
              <a:t>Carbon</a:t>
            </a:r>
            <a:r>
              <a:rPr lang="en-US" sz="3600" b="1" dirty="0">
                <a:solidFill>
                  <a:schemeClr val="tx1">
                    <a:lumMod val="50000"/>
                    <a:lumOff val="50000"/>
                  </a:schemeClr>
                </a:solidFill>
              </a:rPr>
              <a:t> yield</a:t>
            </a:r>
          </a:p>
        </p:txBody>
      </p:sp>
    </p:spTree>
    <p:extLst>
      <p:ext uri="{BB962C8B-B14F-4D97-AF65-F5344CB8AC3E}">
        <p14:creationId xmlns:p14="http://schemas.microsoft.com/office/powerpoint/2010/main" val="1781903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a:extLst>
              <a:ext uri="{FF2B5EF4-FFF2-40B4-BE49-F238E27FC236}">
                <a16:creationId xmlns:a16="http://schemas.microsoft.com/office/drawing/2014/main" id="{D954BFD9-984E-1D45-9DB4-425D2272ACAA}"/>
              </a:ext>
            </a:extLst>
          </p:cNvPr>
          <p:cNvSpPr/>
          <p:nvPr/>
        </p:nvSpPr>
        <p:spPr>
          <a:xfrm>
            <a:off x="3766658" y="1898970"/>
            <a:ext cx="1269525" cy="2726715"/>
          </a:xfrm>
          <a:custGeom>
            <a:avLst/>
            <a:gdLst>
              <a:gd name="connsiteX0" fmla="*/ 1269525 w 1269525"/>
              <a:gd name="connsiteY0" fmla="*/ 0 h 2726715"/>
              <a:gd name="connsiteX1" fmla="*/ 1151202 w 1269525"/>
              <a:gd name="connsiteY1" fmla="*/ 766198 h 2726715"/>
              <a:gd name="connsiteX2" fmla="*/ 1022273 w 1269525"/>
              <a:gd name="connsiteY2" fmla="*/ 620057 h 2726715"/>
              <a:gd name="connsiteX3" fmla="*/ 1005578 w 1269525"/>
              <a:gd name="connsiteY3" fmla="*/ 637806 h 2726715"/>
              <a:gd name="connsiteX4" fmla="*/ 620348 w 1269525"/>
              <a:gd name="connsiteY4" fmla="*/ 1674677 h 2726715"/>
              <a:gd name="connsiteX5" fmla="*/ 823960 w 1269525"/>
              <a:gd name="connsiteY5" fmla="*/ 2451661 h 2726715"/>
              <a:gd name="connsiteX6" fmla="*/ 835093 w 1269525"/>
              <a:gd name="connsiteY6" fmla="*/ 2469369 h 2726715"/>
              <a:gd name="connsiteX7" fmla="*/ 432981 w 1269525"/>
              <a:gd name="connsiteY7" fmla="*/ 2286149 h 2726715"/>
              <a:gd name="connsiteX8" fmla="*/ 268290 w 1269525"/>
              <a:gd name="connsiteY8" fmla="*/ 2726715 h 2726715"/>
              <a:gd name="connsiteX9" fmla="*/ 181323 w 1269525"/>
              <a:gd name="connsiteY9" fmla="*/ 2550638 h 2726715"/>
              <a:gd name="connsiteX10" fmla="*/ 0 w 1269525"/>
              <a:gd name="connsiteY10" fmla="*/ 1674677 h 2726715"/>
              <a:gd name="connsiteX11" fmla="*/ 526887 w 1269525"/>
              <a:gd name="connsiteY11" fmla="*/ 243207 h 2726715"/>
              <a:gd name="connsiteX12" fmla="*/ 610577 w 1269525"/>
              <a:gd name="connsiteY12" fmla="*/ 153398 h 2726715"/>
              <a:gd name="connsiteX13" fmla="*/ 494553 w 1269525"/>
              <a:gd name="connsiteY13" fmla="*/ 21884 h 27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9525" h="2726715">
                <a:moveTo>
                  <a:pt x="1269525" y="0"/>
                </a:moveTo>
                <a:lnTo>
                  <a:pt x="1151202" y="766198"/>
                </a:lnTo>
                <a:lnTo>
                  <a:pt x="1022273" y="620057"/>
                </a:lnTo>
                <a:lnTo>
                  <a:pt x="1005578" y="637806"/>
                </a:lnTo>
                <a:cubicBezTo>
                  <a:pt x="764917" y="919577"/>
                  <a:pt x="620348" y="1280814"/>
                  <a:pt x="620348" y="1674677"/>
                </a:cubicBezTo>
                <a:cubicBezTo>
                  <a:pt x="620348" y="1956008"/>
                  <a:pt x="694108" y="2220693"/>
                  <a:pt x="823960" y="2451661"/>
                </a:cubicBezTo>
                <a:lnTo>
                  <a:pt x="835093" y="2469369"/>
                </a:lnTo>
                <a:lnTo>
                  <a:pt x="432981" y="2286149"/>
                </a:lnTo>
                <a:lnTo>
                  <a:pt x="268290" y="2726715"/>
                </a:lnTo>
                <a:lnTo>
                  <a:pt x="181323" y="2550638"/>
                </a:lnTo>
                <a:cubicBezTo>
                  <a:pt x="64565" y="2281403"/>
                  <a:pt x="0" y="1985394"/>
                  <a:pt x="0" y="1674677"/>
                </a:cubicBezTo>
                <a:cubicBezTo>
                  <a:pt x="0" y="1130923"/>
                  <a:pt x="197730" y="632211"/>
                  <a:pt x="526887" y="243207"/>
                </a:cubicBezTo>
                <a:lnTo>
                  <a:pt x="610577" y="153398"/>
                </a:lnTo>
                <a:lnTo>
                  <a:pt x="494553" y="2188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7" name="Freeform 56">
            <a:extLst>
              <a:ext uri="{FF2B5EF4-FFF2-40B4-BE49-F238E27FC236}">
                <a16:creationId xmlns:a16="http://schemas.microsoft.com/office/drawing/2014/main" id="{5EBD2406-D80A-A945-A51A-E630E8D4CE8F}"/>
              </a:ext>
            </a:extLst>
          </p:cNvPr>
          <p:cNvSpPr/>
          <p:nvPr/>
        </p:nvSpPr>
        <p:spPr>
          <a:xfrm>
            <a:off x="7638692" y="3400935"/>
            <a:ext cx="824462" cy="1062235"/>
          </a:xfrm>
          <a:custGeom>
            <a:avLst/>
            <a:gdLst>
              <a:gd name="connsiteX0" fmla="*/ 112660 w 824462"/>
              <a:gd name="connsiteY0" fmla="*/ 0 h 1062235"/>
              <a:gd name="connsiteX1" fmla="*/ 733731 w 824462"/>
              <a:gd name="connsiteY1" fmla="*/ 0 h 1062235"/>
              <a:gd name="connsiteX2" fmla="*/ 742673 w 824462"/>
              <a:gd name="connsiteY2" fmla="*/ 172712 h 1062235"/>
              <a:gd name="connsiteX3" fmla="*/ 695796 w 824462"/>
              <a:gd name="connsiteY3" fmla="*/ 626248 h 1062235"/>
              <a:gd name="connsiteX4" fmla="*/ 666372 w 824462"/>
              <a:gd name="connsiteY4" fmla="*/ 737857 h 1062235"/>
              <a:gd name="connsiteX5" fmla="*/ 824462 w 824462"/>
              <a:gd name="connsiteY5" fmla="*/ 843833 h 1062235"/>
              <a:gd name="connsiteX6" fmla="*/ 80579 w 824462"/>
              <a:gd name="connsiteY6" fmla="*/ 1062235 h 1062235"/>
              <a:gd name="connsiteX7" fmla="*/ 0 w 824462"/>
              <a:gd name="connsiteY7" fmla="*/ 291153 h 1062235"/>
              <a:gd name="connsiteX8" fmla="*/ 109550 w 824462"/>
              <a:gd name="connsiteY8" fmla="*/ 364590 h 1062235"/>
              <a:gd name="connsiteX9" fmla="*/ 117406 w 824462"/>
              <a:gd name="connsiteY9" fmla="*/ 298130 h 1062235"/>
              <a:gd name="connsiteX10" fmla="*/ 122325 w 824462"/>
              <a:gd name="connsiteY10" fmla="*/ 172712 h 1062235"/>
              <a:gd name="connsiteX11" fmla="*/ 113615 w 824462"/>
              <a:gd name="connsiteY11" fmla="*/ 6048 h 106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462" h="1062235">
                <a:moveTo>
                  <a:pt x="112660" y="0"/>
                </a:moveTo>
                <a:lnTo>
                  <a:pt x="733731" y="0"/>
                </a:lnTo>
                <a:lnTo>
                  <a:pt x="742673" y="172712"/>
                </a:lnTo>
                <a:cubicBezTo>
                  <a:pt x="742673" y="328071"/>
                  <a:pt x="726532" y="479752"/>
                  <a:pt x="695796" y="626248"/>
                </a:cubicBezTo>
                <a:lnTo>
                  <a:pt x="666372" y="737857"/>
                </a:lnTo>
                <a:lnTo>
                  <a:pt x="824462" y="843833"/>
                </a:lnTo>
                <a:lnTo>
                  <a:pt x="80579" y="1062235"/>
                </a:lnTo>
                <a:lnTo>
                  <a:pt x="0" y="291153"/>
                </a:lnTo>
                <a:lnTo>
                  <a:pt x="109550" y="364590"/>
                </a:lnTo>
                <a:lnTo>
                  <a:pt x="117406" y="298130"/>
                </a:lnTo>
                <a:cubicBezTo>
                  <a:pt x="120666" y="256737"/>
                  <a:pt x="122325" y="214912"/>
                  <a:pt x="122325" y="172712"/>
                </a:cubicBezTo>
                <a:cubicBezTo>
                  <a:pt x="122325" y="116446"/>
                  <a:pt x="119375" y="60846"/>
                  <a:pt x="113615" y="6048"/>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6" name="Freeform 55">
            <a:extLst>
              <a:ext uri="{FF2B5EF4-FFF2-40B4-BE49-F238E27FC236}">
                <a16:creationId xmlns:a16="http://schemas.microsoft.com/office/drawing/2014/main" id="{C9223FAF-8457-0848-94CC-774E072C231A}"/>
              </a:ext>
            </a:extLst>
          </p:cNvPr>
          <p:cNvSpPr/>
          <p:nvPr/>
        </p:nvSpPr>
        <p:spPr>
          <a:xfrm>
            <a:off x="4253039" y="4263652"/>
            <a:ext cx="3771028" cy="1560405"/>
          </a:xfrm>
          <a:custGeom>
            <a:avLst/>
            <a:gdLst>
              <a:gd name="connsiteX0" fmla="*/ 3347729 w 3771028"/>
              <a:gd name="connsiteY0" fmla="*/ 0 h 1560405"/>
              <a:gd name="connsiteX1" fmla="*/ 3342726 w 3771028"/>
              <a:gd name="connsiteY1" fmla="*/ 535126 h 1560405"/>
              <a:gd name="connsiteX2" fmla="*/ 3771028 w 3771028"/>
              <a:gd name="connsiteY2" fmla="*/ 509202 h 1560405"/>
              <a:gd name="connsiteX3" fmla="*/ 3734265 w 3771028"/>
              <a:gd name="connsiteY3" fmla="*/ 568221 h 1560405"/>
              <a:gd name="connsiteX4" fmla="*/ 1820972 w 3771028"/>
              <a:gd name="connsiteY4" fmla="*/ 1560405 h 1560405"/>
              <a:gd name="connsiteX5" fmla="*/ 269560 w 3771028"/>
              <a:gd name="connsiteY5" fmla="*/ 975790 h 1560405"/>
              <a:gd name="connsiteX6" fmla="*/ 170473 w 3771028"/>
              <a:gd name="connsiteY6" fmla="*/ 876815 h 1560405"/>
              <a:gd name="connsiteX7" fmla="*/ 0 w 3771028"/>
              <a:gd name="connsiteY7" fmla="*/ 957779 h 1560405"/>
              <a:gd name="connsiteX8" fmla="*/ 192769 w 3771028"/>
              <a:gd name="connsiteY8" fmla="*/ 206846 h 1560405"/>
              <a:gd name="connsiteX9" fmla="*/ 896587 w 3771028"/>
              <a:gd name="connsiteY9" fmla="*/ 531960 h 1560405"/>
              <a:gd name="connsiteX10" fmla="*/ 775814 w 3771028"/>
              <a:gd name="connsiteY10" fmla="*/ 589319 h 1560405"/>
              <a:gd name="connsiteX11" fmla="*/ 779437 w 3771028"/>
              <a:gd name="connsiteY11" fmla="*/ 592388 h 1560405"/>
              <a:gd name="connsiteX12" fmla="*/ 1820972 w 3771028"/>
              <a:gd name="connsiteY12" fmla="*/ 940057 h 1560405"/>
              <a:gd name="connsiteX13" fmla="*/ 3304365 w 3771028"/>
              <a:gd name="connsiteY13" fmla="*/ 86979 h 156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1028" h="1560405">
                <a:moveTo>
                  <a:pt x="3347729" y="0"/>
                </a:moveTo>
                <a:lnTo>
                  <a:pt x="3342726" y="535126"/>
                </a:lnTo>
                <a:lnTo>
                  <a:pt x="3771028" y="509202"/>
                </a:lnTo>
                <a:lnTo>
                  <a:pt x="3734265" y="568221"/>
                </a:lnTo>
                <a:cubicBezTo>
                  <a:pt x="3319618" y="1166834"/>
                  <a:pt x="2617420" y="1560405"/>
                  <a:pt x="1820972" y="1560405"/>
                </a:cubicBezTo>
                <a:cubicBezTo>
                  <a:pt x="1223637" y="1560405"/>
                  <a:pt x="679317" y="1339022"/>
                  <a:pt x="269560" y="975790"/>
                </a:cubicBezTo>
                <a:lnTo>
                  <a:pt x="170473" y="876815"/>
                </a:lnTo>
                <a:lnTo>
                  <a:pt x="0" y="957779"/>
                </a:lnTo>
                <a:lnTo>
                  <a:pt x="192769" y="206846"/>
                </a:lnTo>
                <a:lnTo>
                  <a:pt x="896587" y="531960"/>
                </a:lnTo>
                <a:lnTo>
                  <a:pt x="775814" y="589319"/>
                </a:lnTo>
                <a:lnTo>
                  <a:pt x="779437" y="592388"/>
                </a:lnTo>
                <a:cubicBezTo>
                  <a:pt x="1066242" y="810168"/>
                  <a:pt x="1427908" y="940057"/>
                  <a:pt x="1820972" y="940057"/>
                </a:cubicBezTo>
                <a:cubicBezTo>
                  <a:pt x="2461521" y="940057"/>
                  <a:pt x="3018689" y="595111"/>
                  <a:pt x="3304365" y="86979"/>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8" name="Picture 7">
            <a:extLst>
              <a:ext uri="{FF2B5EF4-FFF2-40B4-BE49-F238E27FC236}">
                <a16:creationId xmlns:a16="http://schemas.microsoft.com/office/drawing/2014/main" id="{C5E7FE5E-C059-3F4E-A6A0-FE962E2731F3}"/>
              </a:ext>
            </a:extLst>
          </p:cNvPr>
          <p:cNvPicPr>
            <a:picLocks noChangeAspect="1"/>
          </p:cNvPicPr>
          <p:nvPr/>
        </p:nvPicPr>
        <p:blipFill>
          <a:blip r:embed="rId2">
            <a:alphaModFix/>
            <a:duotone>
              <a:schemeClr val="bg2">
                <a:shade val="45000"/>
                <a:satMod val="135000"/>
              </a:schemeClr>
              <a:prstClr val="white"/>
            </a:duotone>
          </a:blip>
          <a:stretch>
            <a:fillRect/>
          </a:stretch>
        </p:blipFill>
        <p:spPr>
          <a:xfrm>
            <a:off x="8755488" y="5288926"/>
            <a:ext cx="1665967" cy="879703"/>
          </a:xfrm>
          <a:prstGeom prst="rect">
            <a:avLst/>
          </a:prstGeom>
        </p:spPr>
      </p:pic>
      <p:pic>
        <p:nvPicPr>
          <p:cNvPr id="4" name="Picture 3">
            <a:extLst>
              <a:ext uri="{FF2B5EF4-FFF2-40B4-BE49-F238E27FC236}">
                <a16:creationId xmlns:a16="http://schemas.microsoft.com/office/drawing/2014/main" id="{7777E411-BB45-0C45-B1C5-EE8D82E28E16}"/>
              </a:ext>
            </a:extLst>
          </p:cNvPr>
          <p:cNvPicPr>
            <a:picLocks noChangeAspect="1"/>
          </p:cNvPicPr>
          <p:nvPr/>
        </p:nvPicPr>
        <p:blipFill>
          <a:blip r:embed="rId3">
            <a:alphaModFix/>
          </a:blip>
          <a:stretch>
            <a:fillRect/>
          </a:stretch>
        </p:blipFill>
        <p:spPr>
          <a:xfrm>
            <a:off x="4969071" y="4484298"/>
            <a:ext cx="2274049" cy="178212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248A28B-0740-314D-8973-4049549C35A8}"/>
              </a:ext>
            </a:extLst>
          </p:cNvPr>
          <p:cNvPicPr>
            <a:picLocks noChangeAspect="1"/>
          </p:cNvPicPr>
          <p:nvPr/>
        </p:nvPicPr>
        <p:blipFill>
          <a:blip r:embed="rId4"/>
          <a:stretch>
            <a:fillRect/>
          </a:stretch>
        </p:blipFill>
        <p:spPr>
          <a:xfrm>
            <a:off x="7037197" y="2094198"/>
            <a:ext cx="1802336" cy="1201558"/>
          </a:xfrm>
          <a:prstGeom prst="rect">
            <a:avLst/>
          </a:prstGeom>
          <a:ln>
            <a:noFill/>
          </a:ln>
          <a:effectLst>
            <a:outerShdw blurRad="292100" dist="139700" dir="2700000" algn="tl" rotWithShape="0">
              <a:srgbClr val="333333">
                <a:alpha val="65000"/>
              </a:srgbClr>
            </a:outerShdw>
          </a:effectLst>
        </p:spPr>
      </p:pic>
      <p:sp>
        <p:nvSpPr>
          <p:cNvPr id="58" name="TextBox 57">
            <a:extLst>
              <a:ext uri="{FF2B5EF4-FFF2-40B4-BE49-F238E27FC236}">
                <a16:creationId xmlns:a16="http://schemas.microsoft.com/office/drawing/2014/main" id="{2EED4297-48A2-ED45-B25C-ACFAB98A721D}"/>
              </a:ext>
            </a:extLst>
          </p:cNvPr>
          <p:cNvSpPr txBox="1"/>
          <p:nvPr/>
        </p:nvSpPr>
        <p:spPr>
          <a:xfrm>
            <a:off x="5016242" y="1311350"/>
            <a:ext cx="3823291" cy="1200329"/>
          </a:xfrm>
          <a:prstGeom prst="rect">
            <a:avLst/>
          </a:prstGeom>
          <a:noFill/>
        </p:spPr>
        <p:txBody>
          <a:bodyPr wrap="none" rtlCol="0">
            <a:spAutoFit/>
          </a:bodyPr>
          <a:lstStyle/>
          <a:p>
            <a:r>
              <a:rPr lang="en-US" sz="3600" b="1" dirty="0">
                <a:solidFill>
                  <a:schemeClr val="tx1">
                    <a:lumMod val="50000"/>
                    <a:lumOff val="50000"/>
                  </a:schemeClr>
                </a:solidFill>
              </a:rPr>
              <a:t>Particulate Organic</a:t>
            </a:r>
          </a:p>
          <a:p>
            <a:r>
              <a:rPr lang="en-US" sz="3600" b="1" dirty="0">
                <a:solidFill>
                  <a:schemeClr val="tx1">
                    <a:lumMod val="50000"/>
                    <a:lumOff val="50000"/>
                  </a:schemeClr>
                </a:solidFill>
              </a:rPr>
              <a:t>Carbon yield</a:t>
            </a:r>
          </a:p>
        </p:txBody>
      </p:sp>
      <p:pic>
        <p:nvPicPr>
          <p:cNvPr id="5" name="Picture 4">
            <a:extLst>
              <a:ext uri="{FF2B5EF4-FFF2-40B4-BE49-F238E27FC236}">
                <a16:creationId xmlns:a16="http://schemas.microsoft.com/office/drawing/2014/main" id="{A7505C5F-59AC-E845-89D1-5C8BEEEF33B9}"/>
              </a:ext>
            </a:extLst>
          </p:cNvPr>
          <p:cNvPicPr>
            <a:picLocks noChangeAspect="1"/>
          </p:cNvPicPr>
          <p:nvPr/>
        </p:nvPicPr>
        <p:blipFill>
          <a:blip r:embed="rId5">
            <a:alphaModFix/>
          </a:blip>
          <a:stretch>
            <a:fillRect/>
          </a:stretch>
        </p:blipFill>
        <p:spPr>
          <a:xfrm>
            <a:off x="3452296" y="2694977"/>
            <a:ext cx="1393596" cy="1134699"/>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A297DCDB-784F-9E46-8128-41A3DAD2B937}"/>
              </a:ext>
            </a:extLst>
          </p:cNvPr>
          <p:cNvPicPr>
            <a:picLocks noChangeAspect="1"/>
          </p:cNvPicPr>
          <p:nvPr/>
        </p:nvPicPr>
        <p:blipFill>
          <a:blip r:embed="rId6">
            <a:duotone>
              <a:schemeClr val="bg2">
                <a:shade val="45000"/>
                <a:satMod val="135000"/>
              </a:schemeClr>
              <a:prstClr val="white"/>
            </a:duotone>
            <a:alphaModFix/>
          </a:blip>
          <a:stretch>
            <a:fillRect/>
          </a:stretch>
        </p:blipFill>
        <p:spPr>
          <a:xfrm>
            <a:off x="1587011" y="392950"/>
            <a:ext cx="2690686" cy="2424420"/>
          </a:xfrm>
          <a:prstGeom prst="rect">
            <a:avLst/>
          </a:prstGeom>
        </p:spPr>
      </p:pic>
    </p:spTree>
    <p:extLst>
      <p:ext uri="{BB962C8B-B14F-4D97-AF65-F5344CB8AC3E}">
        <p14:creationId xmlns:p14="http://schemas.microsoft.com/office/powerpoint/2010/main" val="2238004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72A1B383-7C8A-4641-A2BF-DD228438A87A}"/>
              </a:ext>
            </a:extLst>
          </p:cNvPr>
          <p:cNvSpPr/>
          <p:nvPr/>
        </p:nvSpPr>
        <p:spPr>
          <a:xfrm>
            <a:off x="1720416" y="814415"/>
            <a:ext cx="1682967" cy="2297085"/>
          </a:xfrm>
          <a:custGeom>
            <a:avLst/>
            <a:gdLst>
              <a:gd name="connsiteX0" fmla="*/ 0 w 7164888"/>
              <a:gd name="connsiteY0" fmla="*/ 1980502 h 2064048"/>
              <a:gd name="connsiteX1" fmla="*/ 1590806 w 7164888"/>
              <a:gd name="connsiteY1" fmla="*/ 1930398 h 2064048"/>
              <a:gd name="connsiteX2" fmla="*/ 2755726 w 7164888"/>
              <a:gd name="connsiteY2" fmla="*/ 1191363 h 2064048"/>
              <a:gd name="connsiteX3" fmla="*/ 3594970 w 7164888"/>
              <a:gd name="connsiteY3" fmla="*/ 1390 h 2064048"/>
              <a:gd name="connsiteX4" fmla="*/ 4334006 w 7164888"/>
              <a:gd name="connsiteY4" fmla="*/ 1441883 h 2064048"/>
              <a:gd name="connsiteX5" fmla="*/ 5523978 w 7164888"/>
              <a:gd name="connsiteY5" fmla="*/ 2005554 h 2064048"/>
              <a:gd name="connsiteX6" fmla="*/ 7164888 w 7164888"/>
              <a:gd name="connsiteY6" fmla="*/ 2018080 h 2064048"/>
              <a:gd name="connsiteX0" fmla="*/ 0 w 7212129"/>
              <a:gd name="connsiteY0" fmla="*/ 2059980 h 2077437"/>
              <a:gd name="connsiteX1" fmla="*/ 1638047 w 7212129"/>
              <a:gd name="connsiteY1" fmla="*/ 1930398 h 2077437"/>
              <a:gd name="connsiteX2" fmla="*/ 2802967 w 7212129"/>
              <a:gd name="connsiteY2" fmla="*/ 1191363 h 2077437"/>
              <a:gd name="connsiteX3" fmla="*/ 3642211 w 7212129"/>
              <a:gd name="connsiteY3" fmla="*/ 1390 h 2077437"/>
              <a:gd name="connsiteX4" fmla="*/ 4381247 w 7212129"/>
              <a:gd name="connsiteY4" fmla="*/ 1441883 h 2077437"/>
              <a:gd name="connsiteX5" fmla="*/ 5571219 w 7212129"/>
              <a:gd name="connsiteY5" fmla="*/ 2005554 h 2077437"/>
              <a:gd name="connsiteX6" fmla="*/ 7212129 w 7212129"/>
              <a:gd name="connsiteY6" fmla="*/ 2018080 h 2077437"/>
              <a:gd name="connsiteX0" fmla="*/ 0 w 7259370"/>
              <a:gd name="connsiteY0" fmla="*/ 2059980 h 2126534"/>
              <a:gd name="connsiteX1" fmla="*/ 1638047 w 7259370"/>
              <a:gd name="connsiteY1" fmla="*/ 1930398 h 2126534"/>
              <a:gd name="connsiteX2" fmla="*/ 2802967 w 7259370"/>
              <a:gd name="connsiteY2" fmla="*/ 1191363 h 2126534"/>
              <a:gd name="connsiteX3" fmla="*/ 3642211 w 7259370"/>
              <a:gd name="connsiteY3" fmla="*/ 1390 h 2126534"/>
              <a:gd name="connsiteX4" fmla="*/ 4381247 w 7259370"/>
              <a:gd name="connsiteY4" fmla="*/ 1441883 h 2126534"/>
              <a:gd name="connsiteX5" fmla="*/ 5571219 w 7259370"/>
              <a:gd name="connsiteY5" fmla="*/ 2005554 h 2126534"/>
              <a:gd name="connsiteX6" fmla="*/ 7259370 w 7259370"/>
              <a:gd name="connsiteY6" fmla="*/ 2112009 h 2126534"/>
              <a:gd name="connsiteX0" fmla="*/ 0 w 7378052"/>
              <a:gd name="connsiteY0" fmla="*/ 2090543 h 2126534"/>
              <a:gd name="connsiteX1" fmla="*/ 1756729 w 7378052"/>
              <a:gd name="connsiteY1" fmla="*/ 1930398 h 2126534"/>
              <a:gd name="connsiteX2" fmla="*/ 2921649 w 7378052"/>
              <a:gd name="connsiteY2" fmla="*/ 1191363 h 2126534"/>
              <a:gd name="connsiteX3" fmla="*/ 3760893 w 7378052"/>
              <a:gd name="connsiteY3" fmla="*/ 1390 h 2126534"/>
              <a:gd name="connsiteX4" fmla="*/ 4499929 w 7378052"/>
              <a:gd name="connsiteY4" fmla="*/ 1441883 h 2126534"/>
              <a:gd name="connsiteX5" fmla="*/ 5689901 w 7378052"/>
              <a:gd name="connsiteY5" fmla="*/ 2005554 h 2126534"/>
              <a:gd name="connsiteX6" fmla="*/ 7378052 w 7378052"/>
              <a:gd name="connsiteY6" fmla="*/ 2112009 h 2126534"/>
              <a:gd name="connsiteX0" fmla="*/ 0 w 7378052"/>
              <a:gd name="connsiteY0" fmla="*/ 2128746 h 2139043"/>
              <a:gd name="connsiteX1" fmla="*/ 1756729 w 7378052"/>
              <a:gd name="connsiteY1" fmla="*/ 1930398 h 2139043"/>
              <a:gd name="connsiteX2" fmla="*/ 2921649 w 7378052"/>
              <a:gd name="connsiteY2" fmla="*/ 1191363 h 2139043"/>
              <a:gd name="connsiteX3" fmla="*/ 3760893 w 7378052"/>
              <a:gd name="connsiteY3" fmla="*/ 1390 h 2139043"/>
              <a:gd name="connsiteX4" fmla="*/ 4499929 w 7378052"/>
              <a:gd name="connsiteY4" fmla="*/ 1441883 h 2139043"/>
              <a:gd name="connsiteX5" fmla="*/ 5689901 w 7378052"/>
              <a:gd name="connsiteY5" fmla="*/ 2005554 h 2139043"/>
              <a:gd name="connsiteX6" fmla="*/ 7378052 w 7378052"/>
              <a:gd name="connsiteY6" fmla="*/ 2112009 h 2139043"/>
              <a:gd name="connsiteX0" fmla="*/ 0 w 7378052"/>
              <a:gd name="connsiteY0" fmla="*/ 2105824 h 2126534"/>
              <a:gd name="connsiteX1" fmla="*/ 1756729 w 7378052"/>
              <a:gd name="connsiteY1" fmla="*/ 1930398 h 2126534"/>
              <a:gd name="connsiteX2" fmla="*/ 2921649 w 7378052"/>
              <a:gd name="connsiteY2" fmla="*/ 1191363 h 2126534"/>
              <a:gd name="connsiteX3" fmla="*/ 3760893 w 7378052"/>
              <a:gd name="connsiteY3" fmla="*/ 1390 h 2126534"/>
              <a:gd name="connsiteX4" fmla="*/ 4499929 w 7378052"/>
              <a:gd name="connsiteY4" fmla="*/ 1441883 h 2126534"/>
              <a:gd name="connsiteX5" fmla="*/ 5689901 w 7378052"/>
              <a:gd name="connsiteY5" fmla="*/ 2005554 h 2126534"/>
              <a:gd name="connsiteX6" fmla="*/ 7378052 w 7378052"/>
              <a:gd name="connsiteY6" fmla="*/ 2112009 h 212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052" h="2126534">
                <a:moveTo>
                  <a:pt x="0" y="2105824"/>
                </a:moveTo>
                <a:cubicBezTo>
                  <a:pt x="565759" y="2146533"/>
                  <a:pt x="1269788" y="2082808"/>
                  <a:pt x="1756729" y="1930398"/>
                </a:cubicBezTo>
                <a:cubicBezTo>
                  <a:pt x="2243671" y="1777988"/>
                  <a:pt x="2587622" y="1512864"/>
                  <a:pt x="2921649" y="1191363"/>
                </a:cubicBezTo>
                <a:cubicBezTo>
                  <a:pt x="3255676" y="869862"/>
                  <a:pt x="3497846" y="-40363"/>
                  <a:pt x="3760893" y="1390"/>
                </a:cubicBezTo>
                <a:cubicBezTo>
                  <a:pt x="4023940" y="43143"/>
                  <a:pt x="4178428" y="1107856"/>
                  <a:pt x="4499929" y="1441883"/>
                </a:cubicBezTo>
                <a:cubicBezTo>
                  <a:pt x="4821430" y="1775910"/>
                  <a:pt x="5218087" y="1909521"/>
                  <a:pt x="5689901" y="2005554"/>
                </a:cubicBezTo>
                <a:cubicBezTo>
                  <a:pt x="6161715" y="2101587"/>
                  <a:pt x="6793504" y="2153762"/>
                  <a:pt x="7378052" y="2112009"/>
                </a:cubicBezTo>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03DF13AF-3B55-0A4F-B038-9E4CA869A0A3}"/>
              </a:ext>
            </a:extLst>
          </p:cNvPr>
          <p:cNvSpPr/>
          <p:nvPr/>
        </p:nvSpPr>
        <p:spPr>
          <a:xfrm>
            <a:off x="963775" y="1689100"/>
            <a:ext cx="3517900" cy="1397000"/>
          </a:xfrm>
          <a:custGeom>
            <a:avLst/>
            <a:gdLst>
              <a:gd name="connsiteX0" fmla="*/ 0 w 9766300"/>
              <a:gd name="connsiteY0" fmla="*/ 1360156 h 1360156"/>
              <a:gd name="connsiteX1" fmla="*/ 2641600 w 9766300"/>
              <a:gd name="connsiteY1" fmla="*/ 661656 h 1360156"/>
              <a:gd name="connsiteX2" fmla="*/ 4368800 w 9766300"/>
              <a:gd name="connsiteY2" fmla="*/ 1256 h 1360156"/>
              <a:gd name="connsiteX3" fmla="*/ 5778500 w 9766300"/>
              <a:gd name="connsiteY3" fmla="*/ 509256 h 1360156"/>
              <a:gd name="connsiteX4" fmla="*/ 8051800 w 9766300"/>
              <a:gd name="connsiteY4" fmla="*/ 1004556 h 1360156"/>
              <a:gd name="connsiteX5" fmla="*/ 9766300 w 9766300"/>
              <a:gd name="connsiteY5" fmla="*/ 1245856 h 1360156"/>
              <a:gd name="connsiteX0" fmla="*/ 0 w 9766300"/>
              <a:gd name="connsiteY0" fmla="*/ 1360156 h 1360156"/>
              <a:gd name="connsiteX1" fmla="*/ 2641600 w 9766300"/>
              <a:gd name="connsiteY1" fmla="*/ 661656 h 1360156"/>
              <a:gd name="connsiteX2" fmla="*/ 4368800 w 9766300"/>
              <a:gd name="connsiteY2" fmla="*/ 1256 h 1360156"/>
              <a:gd name="connsiteX3" fmla="*/ 5778500 w 9766300"/>
              <a:gd name="connsiteY3" fmla="*/ 509256 h 1360156"/>
              <a:gd name="connsiteX4" fmla="*/ 8051800 w 9766300"/>
              <a:gd name="connsiteY4" fmla="*/ 1004556 h 1360156"/>
              <a:gd name="connsiteX5" fmla="*/ 9766300 w 9766300"/>
              <a:gd name="connsiteY5" fmla="*/ 1359919 h 136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300" h="1360156">
                <a:moveTo>
                  <a:pt x="0" y="1360156"/>
                </a:moveTo>
                <a:cubicBezTo>
                  <a:pt x="956733" y="1124147"/>
                  <a:pt x="1913467" y="888139"/>
                  <a:pt x="2641600" y="661656"/>
                </a:cubicBezTo>
                <a:cubicBezTo>
                  <a:pt x="3369733" y="435173"/>
                  <a:pt x="3845983" y="26656"/>
                  <a:pt x="4368800" y="1256"/>
                </a:cubicBezTo>
                <a:cubicBezTo>
                  <a:pt x="4891617" y="-24144"/>
                  <a:pt x="5164667" y="342039"/>
                  <a:pt x="5778500" y="509256"/>
                </a:cubicBezTo>
                <a:cubicBezTo>
                  <a:pt x="6392333" y="676473"/>
                  <a:pt x="7387167" y="881789"/>
                  <a:pt x="8051800" y="1004556"/>
                </a:cubicBezTo>
                <a:cubicBezTo>
                  <a:pt x="8716433" y="1127323"/>
                  <a:pt x="9241366" y="1300652"/>
                  <a:pt x="9766300" y="1359919"/>
                </a:cubicBezTo>
              </a:path>
            </a:pathLst>
          </a:custGeom>
          <a:solidFill>
            <a:srgbClr val="7030A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4561865C-B475-274B-B92E-C531ECCB330C}"/>
              </a:ext>
            </a:extLst>
          </p:cNvPr>
          <p:cNvSpPr/>
          <p:nvPr/>
        </p:nvSpPr>
        <p:spPr>
          <a:xfrm>
            <a:off x="5803900" y="1689100"/>
            <a:ext cx="3517900" cy="1397000"/>
          </a:xfrm>
          <a:custGeom>
            <a:avLst/>
            <a:gdLst>
              <a:gd name="connsiteX0" fmla="*/ 0 w 9766300"/>
              <a:gd name="connsiteY0" fmla="*/ 1360156 h 1360156"/>
              <a:gd name="connsiteX1" fmla="*/ 2641600 w 9766300"/>
              <a:gd name="connsiteY1" fmla="*/ 661656 h 1360156"/>
              <a:gd name="connsiteX2" fmla="*/ 4368800 w 9766300"/>
              <a:gd name="connsiteY2" fmla="*/ 1256 h 1360156"/>
              <a:gd name="connsiteX3" fmla="*/ 5778500 w 9766300"/>
              <a:gd name="connsiteY3" fmla="*/ 509256 h 1360156"/>
              <a:gd name="connsiteX4" fmla="*/ 8051800 w 9766300"/>
              <a:gd name="connsiteY4" fmla="*/ 1004556 h 1360156"/>
              <a:gd name="connsiteX5" fmla="*/ 9766300 w 9766300"/>
              <a:gd name="connsiteY5" fmla="*/ 1245856 h 1360156"/>
              <a:gd name="connsiteX0" fmla="*/ 0 w 9766300"/>
              <a:gd name="connsiteY0" fmla="*/ 1360156 h 1360156"/>
              <a:gd name="connsiteX1" fmla="*/ 2641600 w 9766300"/>
              <a:gd name="connsiteY1" fmla="*/ 661656 h 1360156"/>
              <a:gd name="connsiteX2" fmla="*/ 4368800 w 9766300"/>
              <a:gd name="connsiteY2" fmla="*/ 1256 h 1360156"/>
              <a:gd name="connsiteX3" fmla="*/ 5778500 w 9766300"/>
              <a:gd name="connsiteY3" fmla="*/ 509256 h 1360156"/>
              <a:gd name="connsiteX4" fmla="*/ 8051800 w 9766300"/>
              <a:gd name="connsiteY4" fmla="*/ 1004556 h 1360156"/>
              <a:gd name="connsiteX5" fmla="*/ 9766300 w 9766300"/>
              <a:gd name="connsiteY5" fmla="*/ 1359919 h 136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300" h="1360156">
                <a:moveTo>
                  <a:pt x="0" y="1360156"/>
                </a:moveTo>
                <a:cubicBezTo>
                  <a:pt x="956733" y="1124147"/>
                  <a:pt x="1913467" y="888139"/>
                  <a:pt x="2641600" y="661656"/>
                </a:cubicBezTo>
                <a:cubicBezTo>
                  <a:pt x="3369733" y="435173"/>
                  <a:pt x="3845983" y="26656"/>
                  <a:pt x="4368800" y="1256"/>
                </a:cubicBezTo>
                <a:cubicBezTo>
                  <a:pt x="4891617" y="-24144"/>
                  <a:pt x="5164667" y="342039"/>
                  <a:pt x="5778500" y="509256"/>
                </a:cubicBezTo>
                <a:cubicBezTo>
                  <a:pt x="6392333" y="676473"/>
                  <a:pt x="7387167" y="881789"/>
                  <a:pt x="8051800" y="1004556"/>
                </a:cubicBezTo>
                <a:cubicBezTo>
                  <a:pt x="8716433" y="1127323"/>
                  <a:pt x="9241366" y="1300652"/>
                  <a:pt x="9766300" y="1359919"/>
                </a:cubicBezTo>
              </a:path>
            </a:pathLst>
          </a:custGeom>
          <a:solidFill>
            <a:schemeClr val="accent2">
              <a:lumMod val="75000"/>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6B8B5BF-09BF-534C-BA6B-6FD69C4BB2B6}"/>
              </a:ext>
            </a:extLst>
          </p:cNvPr>
          <p:cNvSpPr txBox="1"/>
          <p:nvPr/>
        </p:nvSpPr>
        <p:spPr>
          <a:xfrm>
            <a:off x="2863014" y="697760"/>
            <a:ext cx="1191352" cy="369332"/>
          </a:xfrm>
          <a:prstGeom prst="rect">
            <a:avLst/>
          </a:prstGeom>
          <a:noFill/>
        </p:spPr>
        <p:txBody>
          <a:bodyPr wrap="none" rtlCol="0">
            <a:spAutoFit/>
          </a:bodyPr>
          <a:lstStyle>
            <a:defPPr>
              <a:defRPr lang="en-US"/>
            </a:defPPr>
            <a:lvl1pPr>
              <a:defRPr>
                <a:solidFill>
                  <a:srgbClr val="602989"/>
                </a:solidFill>
              </a:defRPr>
            </a:lvl1pPr>
          </a:lstStyle>
          <a:p>
            <a:r>
              <a:rPr lang="en-US" dirty="0"/>
              <a:t>1984-1986</a:t>
            </a:r>
          </a:p>
        </p:txBody>
      </p:sp>
      <p:sp>
        <p:nvSpPr>
          <p:cNvPr id="10" name="TextBox 9">
            <a:extLst>
              <a:ext uri="{FF2B5EF4-FFF2-40B4-BE49-F238E27FC236}">
                <a16:creationId xmlns:a16="http://schemas.microsoft.com/office/drawing/2014/main" id="{9E0385F0-8C60-EC42-81F2-312EF81CD51A}"/>
              </a:ext>
            </a:extLst>
          </p:cNvPr>
          <p:cNvSpPr txBox="1"/>
          <p:nvPr/>
        </p:nvSpPr>
        <p:spPr>
          <a:xfrm>
            <a:off x="2863014" y="1085772"/>
            <a:ext cx="1191352" cy="369332"/>
          </a:xfrm>
          <a:prstGeom prst="rect">
            <a:avLst/>
          </a:prstGeom>
          <a:noFill/>
        </p:spPr>
        <p:txBody>
          <a:bodyPr wrap="none" rtlCol="0">
            <a:spAutoFit/>
          </a:bodyPr>
          <a:lstStyle/>
          <a:p>
            <a:r>
              <a:rPr lang="en-US" dirty="0">
                <a:solidFill>
                  <a:srgbClr val="602989"/>
                </a:solidFill>
              </a:rPr>
              <a:t>1986-1996</a:t>
            </a:r>
          </a:p>
        </p:txBody>
      </p:sp>
      <p:sp>
        <p:nvSpPr>
          <p:cNvPr id="11" name="TextBox 10">
            <a:extLst>
              <a:ext uri="{FF2B5EF4-FFF2-40B4-BE49-F238E27FC236}">
                <a16:creationId xmlns:a16="http://schemas.microsoft.com/office/drawing/2014/main" id="{D6BEBB9E-A591-2845-B990-C17F9503CCF0}"/>
              </a:ext>
            </a:extLst>
          </p:cNvPr>
          <p:cNvSpPr txBox="1"/>
          <p:nvPr/>
        </p:nvSpPr>
        <p:spPr>
          <a:xfrm>
            <a:off x="2863014" y="1473784"/>
            <a:ext cx="1191352" cy="369332"/>
          </a:xfrm>
          <a:prstGeom prst="rect">
            <a:avLst/>
          </a:prstGeom>
          <a:noFill/>
        </p:spPr>
        <p:txBody>
          <a:bodyPr wrap="none" rtlCol="0">
            <a:spAutoFit/>
          </a:bodyPr>
          <a:lstStyle>
            <a:defPPr>
              <a:defRPr lang="en-US"/>
            </a:defPPr>
            <a:lvl1pPr>
              <a:defRPr>
                <a:solidFill>
                  <a:srgbClr val="A948F3"/>
                </a:solidFill>
              </a:defRPr>
            </a:lvl1pPr>
          </a:lstStyle>
          <a:p>
            <a:r>
              <a:rPr lang="en-US" dirty="0"/>
              <a:t>1997-2006</a:t>
            </a:r>
          </a:p>
        </p:txBody>
      </p:sp>
      <p:sp>
        <p:nvSpPr>
          <p:cNvPr id="12" name="TextBox 11">
            <a:extLst>
              <a:ext uri="{FF2B5EF4-FFF2-40B4-BE49-F238E27FC236}">
                <a16:creationId xmlns:a16="http://schemas.microsoft.com/office/drawing/2014/main" id="{522CEE93-08A2-7C4F-9906-C905A359D2DF}"/>
              </a:ext>
            </a:extLst>
          </p:cNvPr>
          <p:cNvSpPr txBox="1"/>
          <p:nvPr/>
        </p:nvSpPr>
        <p:spPr>
          <a:xfrm>
            <a:off x="2863014" y="1861796"/>
            <a:ext cx="1191352" cy="369332"/>
          </a:xfrm>
          <a:prstGeom prst="rect">
            <a:avLst/>
          </a:prstGeom>
          <a:noFill/>
        </p:spPr>
        <p:txBody>
          <a:bodyPr wrap="none" rtlCol="0">
            <a:spAutoFit/>
          </a:bodyPr>
          <a:lstStyle/>
          <a:p>
            <a:r>
              <a:rPr lang="en-US" dirty="0">
                <a:solidFill>
                  <a:srgbClr val="A948F3"/>
                </a:solidFill>
              </a:rPr>
              <a:t>2007-2016</a:t>
            </a:r>
          </a:p>
        </p:txBody>
      </p:sp>
      <p:sp>
        <p:nvSpPr>
          <p:cNvPr id="6" name="Freeform 5">
            <a:extLst>
              <a:ext uri="{FF2B5EF4-FFF2-40B4-BE49-F238E27FC236}">
                <a16:creationId xmlns:a16="http://schemas.microsoft.com/office/drawing/2014/main" id="{A995AE5C-BC6F-DD4C-ABD5-A41D7673A619}"/>
              </a:ext>
            </a:extLst>
          </p:cNvPr>
          <p:cNvSpPr/>
          <p:nvPr/>
        </p:nvSpPr>
        <p:spPr>
          <a:xfrm>
            <a:off x="6546416" y="801715"/>
            <a:ext cx="1682967" cy="2297085"/>
          </a:xfrm>
          <a:custGeom>
            <a:avLst/>
            <a:gdLst>
              <a:gd name="connsiteX0" fmla="*/ 0 w 7164888"/>
              <a:gd name="connsiteY0" fmla="*/ 1980502 h 2064048"/>
              <a:gd name="connsiteX1" fmla="*/ 1590806 w 7164888"/>
              <a:gd name="connsiteY1" fmla="*/ 1930398 h 2064048"/>
              <a:gd name="connsiteX2" fmla="*/ 2755726 w 7164888"/>
              <a:gd name="connsiteY2" fmla="*/ 1191363 h 2064048"/>
              <a:gd name="connsiteX3" fmla="*/ 3594970 w 7164888"/>
              <a:gd name="connsiteY3" fmla="*/ 1390 h 2064048"/>
              <a:gd name="connsiteX4" fmla="*/ 4334006 w 7164888"/>
              <a:gd name="connsiteY4" fmla="*/ 1441883 h 2064048"/>
              <a:gd name="connsiteX5" fmla="*/ 5523978 w 7164888"/>
              <a:gd name="connsiteY5" fmla="*/ 2005554 h 2064048"/>
              <a:gd name="connsiteX6" fmla="*/ 7164888 w 7164888"/>
              <a:gd name="connsiteY6" fmla="*/ 2018080 h 2064048"/>
              <a:gd name="connsiteX0" fmla="*/ 0 w 7212129"/>
              <a:gd name="connsiteY0" fmla="*/ 2059980 h 2077437"/>
              <a:gd name="connsiteX1" fmla="*/ 1638047 w 7212129"/>
              <a:gd name="connsiteY1" fmla="*/ 1930398 h 2077437"/>
              <a:gd name="connsiteX2" fmla="*/ 2802967 w 7212129"/>
              <a:gd name="connsiteY2" fmla="*/ 1191363 h 2077437"/>
              <a:gd name="connsiteX3" fmla="*/ 3642211 w 7212129"/>
              <a:gd name="connsiteY3" fmla="*/ 1390 h 2077437"/>
              <a:gd name="connsiteX4" fmla="*/ 4381247 w 7212129"/>
              <a:gd name="connsiteY4" fmla="*/ 1441883 h 2077437"/>
              <a:gd name="connsiteX5" fmla="*/ 5571219 w 7212129"/>
              <a:gd name="connsiteY5" fmla="*/ 2005554 h 2077437"/>
              <a:gd name="connsiteX6" fmla="*/ 7212129 w 7212129"/>
              <a:gd name="connsiteY6" fmla="*/ 2018080 h 2077437"/>
              <a:gd name="connsiteX0" fmla="*/ 0 w 7259370"/>
              <a:gd name="connsiteY0" fmla="*/ 2059980 h 2126534"/>
              <a:gd name="connsiteX1" fmla="*/ 1638047 w 7259370"/>
              <a:gd name="connsiteY1" fmla="*/ 1930398 h 2126534"/>
              <a:gd name="connsiteX2" fmla="*/ 2802967 w 7259370"/>
              <a:gd name="connsiteY2" fmla="*/ 1191363 h 2126534"/>
              <a:gd name="connsiteX3" fmla="*/ 3642211 w 7259370"/>
              <a:gd name="connsiteY3" fmla="*/ 1390 h 2126534"/>
              <a:gd name="connsiteX4" fmla="*/ 4381247 w 7259370"/>
              <a:gd name="connsiteY4" fmla="*/ 1441883 h 2126534"/>
              <a:gd name="connsiteX5" fmla="*/ 5571219 w 7259370"/>
              <a:gd name="connsiteY5" fmla="*/ 2005554 h 2126534"/>
              <a:gd name="connsiteX6" fmla="*/ 7259370 w 7259370"/>
              <a:gd name="connsiteY6" fmla="*/ 2112009 h 2126534"/>
              <a:gd name="connsiteX0" fmla="*/ 0 w 7378052"/>
              <a:gd name="connsiteY0" fmla="*/ 2090543 h 2126534"/>
              <a:gd name="connsiteX1" fmla="*/ 1756729 w 7378052"/>
              <a:gd name="connsiteY1" fmla="*/ 1930398 h 2126534"/>
              <a:gd name="connsiteX2" fmla="*/ 2921649 w 7378052"/>
              <a:gd name="connsiteY2" fmla="*/ 1191363 h 2126534"/>
              <a:gd name="connsiteX3" fmla="*/ 3760893 w 7378052"/>
              <a:gd name="connsiteY3" fmla="*/ 1390 h 2126534"/>
              <a:gd name="connsiteX4" fmla="*/ 4499929 w 7378052"/>
              <a:gd name="connsiteY4" fmla="*/ 1441883 h 2126534"/>
              <a:gd name="connsiteX5" fmla="*/ 5689901 w 7378052"/>
              <a:gd name="connsiteY5" fmla="*/ 2005554 h 2126534"/>
              <a:gd name="connsiteX6" fmla="*/ 7378052 w 7378052"/>
              <a:gd name="connsiteY6" fmla="*/ 2112009 h 2126534"/>
              <a:gd name="connsiteX0" fmla="*/ 0 w 7378052"/>
              <a:gd name="connsiteY0" fmla="*/ 2128746 h 2139043"/>
              <a:gd name="connsiteX1" fmla="*/ 1756729 w 7378052"/>
              <a:gd name="connsiteY1" fmla="*/ 1930398 h 2139043"/>
              <a:gd name="connsiteX2" fmla="*/ 2921649 w 7378052"/>
              <a:gd name="connsiteY2" fmla="*/ 1191363 h 2139043"/>
              <a:gd name="connsiteX3" fmla="*/ 3760893 w 7378052"/>
              <a:gd name="connsiteY3" fmla="*/ 1390 h 2139043"/>
              <a:gd name="connsiteX4" fmla="*/ 4499929 w 7378052"/>
              <a:gd name="connsiteY4" fmla="*/ 1441883 h 2139043"/>
              <a:gd name="connsiteX5" fmla="*/ 5689901 w 7378052"/>
              <a:gd name="connsiteY5" fmla="*/ 2005554 h 2139043"/>
              <a:gd name="connsiteX6" fmla="*/ 7378052 w 7378052"/>
              <a:gd name="connsiteY6" fmla="*/ 2112009 h 2139043"/>
              <a:gd name="connsiteX0" fmla="*/ 0 w 7378052"/>
              <a:gd name="connsiteY0" fmla="*/ 2105824 h 2126534"/>
              <a:gd name="connsiteX1" fmla="*/ 1756729 w 7378052"/>
              <a:gd name="connsiteY1" fmla="*/ 1930398 h 2126534"/>
              <a:gd name="connsiteX2" fmla="*/ 2921649 w 7378052"/>
              <a:gd name="connsiteY2" fmla="*/ 1191363 h 2126534"/>
              <a:gd name="connsiteX3" fmla="*/ 3760893 w 7378052"/>
              <a:gd name="connsiteY3" fmla="*/ 1390 h 2126534"/>
              <a:gd name="connsiteX4" fmla="*/ 4499929 w 7378052"/>
              <a:gd name="connsiteY4" fmla="*/ 1441883 h 2126534"/>
              <a:gd name="connsiteX5" fmla="*/ 5689901 w 7378052"/>
              <a:gd name="connsiteY5" fmla="*/ 2005554 h 2126534"/>
              <a:gd name="connsiteX6" fmla="*/ 7378052 w 7378052"/>
              <a:gd name="connsiteY6" fmla="*/ 2112009 h 212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052" h="2126534">
                <a:moveTo>
                  <a:pt x="0" y="2105824"/>
                </a:moveTo>
                <a:cubicBezTo>
                  <a:pt x="565759" y="2146533"/>
                  <a:pt x="1269788" y="2082808"/>
                  <a:pt x="1756729" y="1930398"/>
                </a:cubicBezTo>
                <a:cubicBezTo>
                  <a:pt x="2243671" y="1777988"/>
                  <a:pt x="2587622" y="1512864"/>
                  <a:pt x="2921649" y="1191363"/>
                </a:cubicBezTo>
                <a:cubicBezTo>
                  <a:pt x="3255676" y="869862"/>
                  <a:pt x="3497846" y="-40363"/>
                  <a:pt x="3760893" y="1390"/>
                </a:cubicBezTo>
                <a:cubicBezTo>
                  <a:pt x="4023940" y="43143"/>
                  <a:pt x="4178428" y="1107856"/>
                  <a:pt x="4499929" y="1441883"/>
                </a:cubicBezTo>
                <a:cubicBezTo>
                  <a:pt x="4821430" y="1775910"/>
                  <a:pt x="5218087" y="1909521"/>
                  <a:pt x="5689901" y="2005554"/>
                </a:cubicBezTo>
                <a:cubicBezTo>
                  <a:pt x="6161715" y="2101587"/>
                  <a:pt x="6793504" y="2153762"/>
                  <a:pt x="7378052" y="2112009"/>
                </a:cubicBezTo>
              </a:path>
            </a:pathLst>
          </a:cu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448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e 1">
            <a:extLst>
              <a:ext uri="{FF2B5EF4-FFF2-40B4-BE49-F238E27FC236}">
                <a16:creationId xmlns:a16="http://schemas.microsoft.com/office/drawing/2014/main" id="{FF64A419-62CB-694B-8C8C-60974EA83D4D}"/>
              </a:ext>
            </a:extLst>
          </p:cNvPr>
          <p:cNvSpPr/>
          <p:nvPr/>
        </p:nvSpPr>
        <p:spPr>
          <a:xfrm rot="5400000">
            <a:off x="3086092" y="2038791"/>
            <a:ext cx="5869174" cy="5449186"/>
          </a:xfrm>
          <a:prstGeom prst="pie">
            <a:avLst>
              <a:gd name="adj1" fmla="val 5391893"/>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19">
            <a:extLst>
              <a:ext uri="{FF2B5EF4-FFF2-40B4-BE49-F238E27FC236}">
                <a16:creationId xmlns:a16="http://schemas.microsoft.com/office/drawing/2014/main" id="{2D17B137-7BA0-744A-807A-9E559896A5C9}"/>
              </a:ext>
            </a:extLst>
          </p:cNvPr>
          <p:cNvSpPr/>
          <p:nvPr/>
        </p:nvSpPr>
        <p:spPr>
          <a:xfrm>
            <a:off x="5124893" y="1048928"/>
            <a:ext cx="1993402" cy="3719777"/>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C9A6E09-9528-C54B-9C2B-E484DE488CDC}"/>
              </a:ext>
            </a:extLst>
          </p:cNvPr>
          <p:cNvSpPr/>
          <p:nvPr/>
        </p:nvSpPr>
        <p:spPr>
          <a:xfrm>
            <a:off x="3902149" y="2062716"/>
            <a:ext cx="1222744" cy="270598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FE2684B0-7365-D94F-8C41-2EDA5A4D4C84}"/>
              </a:ext>
            </a:extLst>
          </p:cNvPr>
          <p:cNvSpPr/>
          <p:nvPr/>
        </p:nvSpPr>
        <p:spPr>
          <a:xfrm>
            <a:off x="2958117" y="3495455"/>
            <a:ext cx="720748" cy="1273250"/>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33">
            <a:extLst>
              <a:ext uri="{FF2B5EF4-FFF2-40B4-BE49-F238E27FC236}">
                <a16:creationId xmlns:a16="http://schemas.microsoft.com/office/drawing/2014/main" id="{E36F3B92-0B58-134A-A6E8-D7AD2E48137D}"/>
              </a:ext>
            </a:extLst>
          </p:cNvPr>
          <p:cNvSpPr/>
          <p:nvPr/>
        </p:nvSpPr>
        <p:spPr>
          <a:xfrm rot="7357414">
            <a:off x="7546662" y="3121483"/>
            <a:ext cx="1993402" cy="2719932"/>
          </a:xfrm>
          <a:custGeom>
            <a:avLst/>
            <a:gdLst>
              <a:gd name="connsiteX0" fmla="*/ 979302 w 1993402"/>
              <a:gd name="connsiteY0" fmla="*/ 0 h 2719932"/>
              <a:gd name="connsiteX1" fmla="*/ 1479591 w 1993402"/>
              <a:gd name="connsiteY1" fmla="*/ 776166 h 2719932"/>
              <a:gd name="connsiteX2" fmla="*/ 1271808 w 1993402"/>
              <a:gd name="connsiteY2" fmla="*/ 776166 h 2719932"/>
              <a:gd name="connsiteX3" fmla="*/ 1735183 w 1993402"/>
              <a:gd name="connsiteY3" fmla="*/ 1437012 h 2719932"/>
              <a:gd name="connsiteX4" fmla="*/ 1479552 w 1993402"/>
              <a:gd name="connsiteY4" fmla="*/ 1437012 h 2719932"/>
              <a:gd name="connsiteX5" fmla="*/ 1993402 w 1993402"/>
              <a:gd name="connsiteY5" fmla="*/ 2092993 h 2719932"/>
              <a:gd name="connsiteX6" fmla="*/ 1106017 w 1993402"/>
              <a:gd name="connsiteY6" fmla="*/ 2092993 h 2719932"/>
              <a:gd name="connsiteX7" fmla="*/ 1106017 w 1993402"/>
              <a:gd name="connsiteY7" fmla="*/ 2719932 h 2719932"/>
              <a:gd name="connsiteX8" fmla="*/ 887384 w 1993402"/>
              <a:gd name="connsiteY8" fmla="*/ 2542442 h 2719932"/>
              <a:gd name="connsiteX9" fmla="*/ 887384 w 1993402"/>
              <a:gd name="connsiteY9" fmla="*/ 2092993 h 2719932"/>
              <a:gd name="connsiteX10" fmla="*/ 0 w 1993402"/>
              <a:gd name="connsiteY10" fmla="*/ 2092993 h 2719932"/>
              <a:gd name="connsiteX11" fmla="*/ 513850 w 1993402"/>
              <a:gd name="connsiteY11" fmla="*/ 1437012 h 2719932"/>
              <a:gd name="connsiteX12" fmla="*/ 223419 w 1993402"/>
              <a:gd name="connsiteY12" fmla="*/ 1437012 h 2719932"/>
              <a:gd name="connsiteX13" fmla="*/ 686795 w 1993402"/>
              <a:gd name="connsiteY13" fmla="*/ 776166 h 2719932"/>
              <a:gd name="connsiteX14" fmla="*/ 479012 w 1993402"/>
              <a:gd name="connsiteY14" fmla="*/ 776166 h 2719932"/>
              <a:gd name="connsiteX15" fmla="*/ 979302 w 1993402"/>
              <a:gd name="connsiteY15" fmla="*/ 0 h 271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3402" h="2719932">
                <a:moveTo>
                  <a:pt x="979302" y="0"/>
                </a:moveTo>
                <a:lnTo>
                  <a:pt x="1479591" y="776166"/>
                </a:lnTo>
                <a:lnTo>
                  <a:pt x="1271808" y="776166"/>
                </a:lnTo>
                <a:lnTo>
                  <a:pt x="1735183" y="1437012"/>
                </a:lnTo>
                <a:lnTo>
                  <a:pt x="1479552" y="1437012"/>
                </a:lnTo>
                <a:lnTo>
                  <a:pt x="1993402" y="2092993"/>
                </a:lnTo>
                <a:lnTo>
                  <a:pt x="1106017" y="2092993"/>
                </a:lnTo>
                <a:lnTo>
                  <a:pt x="1106017" y="2719932"/>
                </a:lnTo>
                <a:lnTo>
                  <a:pt x="887384" y="2542442"/>
                </a:lnTo>
                <a:lnTo>
                  <a:pt x="887384" y="2092993"/>
                </a:lnTo>
                <a:lnTo>
                  <a:pt x="0" y="2092993"/>
                </a:lnTo>
                <a:lnTo>
                  <a:pt x="513850" y="1437012"/>
                </a:lnTo>
                <a:lnTo>
                  <a:pt x="223419" y="1437012"/>
                </a:lnTo>
                <a:lnTo>
                  <a:pt x="686795" y="776166"/>
                </a:lnTo>
                <a:lnTo>
                  <a:pt x="479012" y="776166"/>
                </a:lnTo>
                <a:lnTo>
                  <a:pt x="979302" y="0"/>
                </a:lnTo>
                <a:close/>
              </a:path>
            </a:pathLst>
          </a:cu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23037257-78D1-884D-8A8F-64F8CE471200}"/>
              </a:ext>
            </a:extLst>
          </p:cNvPr>
          <p:cNvSpPr/>
          <p:nvPr/>
        </p:nvSpPr>
        <p:spPr>
          <a:xfrm>
            <a:off x="6641987" y="3929061"/>
            <a:ext cx="218633" cy="834323"/>
          </a:xfrm>
          <a:custGeom>
            <a:avLst/>
            <a:gdLst>
              <a:gd name="connsiteX0" fmla="*/ 0 w 218633"/>
              <a:gd name="connsiteY0" fmla="*/ 0 h 834323"/>
              <a:gd name="connsiteX1" fmla="*/ 218633 w 218633"/>
              <a:gd name="connsiteY1" fmla="*/ 177489 h 834323"/>
              <a:gd name="connsiteX2" fmla="*/ 218633 w 218633"/>
              <a:gd name="connsiteY2" fmla="*/ 834323 h 834323"/>
              <a:gd name="connsiteX3" fmla="*/ 0 w 218633"/>
              <a:gd name="connsiteY3" fmla="*/ 834323 h 834323"/>
              <a:gd name="connsiteX4" fmla="*/ 0 w 218633"/>
              <a:gd name="connsiteY4" fmla="*/ 0 h 83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33" h="834323">
                <a:moveTo>
                  <a:pt x="0" y="0"/>
                </a:moveTo>
                <a:lnTo>
                  <a:pt x="218633" y="177489"/>
                </a:lnTo>
                <a:lnTo>
                  <a:pt x="218633" y="834323"/>
                </a:lnTo>
                <a:lnTo>
                  <a:pt x="0" y="834323"/>
                </a:lnTo>
                <a:lnTo>
                  <a:pt x="0" y="0"/>
                </a:lnTo>
                <a:close/>
              </a:path>
            </a:pathLst>
          </a:cu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6200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e 1">
            <a:extLst>
              <a:ext uri="{FF2B5EF4-FFF2-40B4-BE49-F238E27FC236}">
                <a16:creationId xmlns:a16="http://schemas.microsoft.com/office/drawing/2014/main" id="{FF64A419-62CB-694B-8C8C-60974EA83D4D}"/>
              </a:ext>
            </a:extLst>
          </p:cNvPr>
          <p:cNvSpPr/>
          <p:nvPr/>
        </p:nvSpPr>
        <p:spPr>
          <a:xfrm rot="5400000">
            <a:off x="3800937" y="2153157"/>
            <a:ext cx="4439481" cy="5449186"/>
          </a:xfrm>
          <a:prstGeom prst="pie">
            <a:avLst>
              <a:gd name="adj1" fmla="val 5391893"/>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eeform 21">
            <a:extLst>
              <a:ext uri="{FF2B5EF4-FFF2-40B4-BE49-F238E27FC236}">
                <a16:creationId xmlns:a16="http://schemas.microsoft.com/office/drawing/2014/main" id="{1C9A6E09-9528-C54B-9C2B-E484DE488CDC}"/>
              </a:ext>
            </a:extLst>
          </p:cNvPr>
          <p:cNvSpPr/>
          <p:nvPr/>
        </p:nvSpPr>
        <p:spPr>
          <a:xfrm>
            <a:off x="7943070" y="2091206"/>
            <a:ext cx="1222744" cy="270598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tx1">
              <a:lumMod val="65000"/>
              <a:lumOff val="35000"/>
            </a:schemeClr>
          </a:solidFill>
          <a:ln w="1778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FE2684B0-7365-D94F-8C41-2EDA5A4D4C84}"/>
              </a:ext>
            </a:extLst>
          </p:cNvPr>
          <p:cNvSpPr/>
          <p:nvPr/>
        </p:nvSpPr>
        <p:spPr>
          <a:xfrm>
            <a:off x="6845907" y="3659552"/>
            <a:ext cx="539799" cy="120346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tx1">
              <a:lumMod val="65000"/>
              <a:lumOff val="35000"/>
            </a:schemeClr>
          </a:solidFill>
          <a:ln w="793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33">
            <a:extLst>
              <a:ext uri="{FF2B5EF4-FFF2-40B4-BE49-F238E27FC236}">
                <a16:creationId xmlns:a16="http://schemas.microsoft.com/office/drawing/2014/main" id="{E36F3B92-0B58-134A-A6E8-D7AD2E48137D}"/>
              </a:ext>
            </a:extLst>
          </p:cNvPr>
          <p:cNvSpPr/>
          <p:nvPr/>
        </p:nvSpPr>
        <p:spPr>
          <a:xfrm rot="14223324">
            <a:off x="3415985" y="2761025"/>
            <a:ext cx="1993402" cy="2719932"/>
          </a:xfrm>
          <a:custGeom>
            <a:avLst/>
            <a:gdLst>
              <a:gd name="connsiteX0" fmla="*/ 979302 w 1993402"/>
              <a:gd name="connsiteY0" fmla="*/ 0 h 2719932"/>
              <a:gd name="connsiteX1" fmla="*/ 1479591 w 1993402"/>
              <a:gd name="connsiteY1" fmla="*/ 776166 h 2719932"/>
              <a:gd name="connsiteX2" fmla="*/ 1271808 w 1993402"/>
              <a:gd name="connsiteY2" fmla="*/ 776166 h 2719932"/>
              <a:gd name="connsiteX3" fmla="*/ 1735183 w 1993402"/>
              <a:gd name="connsiteY3" fmla="*/ 1437012 h 2719932"/>
              <a:gd name="connsiteX4" fmla="*/ 1479552 w 1993402"/>
              <a:gd name="connsiteY4" fmla="*/ 1437012 h 2719932"/>
              <a:gd name="connsiteX5" fmla="*/ 1993402 w 1993402"/>
              <a:gd name="connsiteY5" fmla="*/ 2092993 h 2719932"/>
              <a:gd name="connsiteX6" fmla="*/ 1106017 w 1993402"/>
              <a:gd name="connsiteY6" fmla="*/ 2092993 h 2719932"/>
              <a:gd name="connsiteX7" fmla="*/ 1106017 w 1993402"/>
              <a:gd name="connsiteY7" fmla="*/ 2719932 h 2719932"/>
              <a:gd name="connsiteX8" fmla="*/ 887384 w 1993402"/>
              <a:gd name="connsiteY8" fmla="*/ 2542442 h 2719932"/>
              <a:gd name="connsiteX9" fmla="*/ 887384 w 1993402"/>
              <a:gd name="connsiteY9" fmla="*/ 2092993 h 2719932"/>
              <a:gd name="connsiteX10" fmla="*/ 0 w 1993402"/>
              <a:gd name="connsiteY10" fmla="*/ 2092993 h 2719932"/>
              <a:gd name="connsiteX11" fmla="*/ 513850 w 1993402"/>
              <a:gd name="connsiteY11" fmla="*/ 1437012 h 2719932"/>
              <a:gd name="connsiteX12" fmla="*/ 223419 w 1993402"/>
              <a:gd name="connsiteY12" fmla="*/ 1437012 h 2719932"/>
              <a:gd name="connsiteX13" fmla="*/ 686795 w 1993402"/>
              <a:gd name="connsiteY13" fmla="*/ 776166 h 2719932"/>
              <a:gd name="connsiteX14" fmla="*/ 479012 w 1993402"/>
              <a:gd name="connsiteY14" fmla="*/ 776166 h 2719932"/>
              <a:gd name="connsiteX15" fmla="*/ 979302 w 1993402"/>
              <a:gd name="connsiteY15" fmla="*/ 0 h 271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3402" h="2719932">
                <a:moveTo>
                  <a:pt x="979302" y="0"/>
                </a:moveTo>
                <a:lnTo>
                  <a:pt x="1479591" y="776166"/>
                </a:lnTo>
                <a:lnTo>
                  <a:pt x="1271808" y="776166"/>
                </a:lnTo>
                <a:lnTo>
                  <a:pt x="1735183" y="1437012"/>
                </a:lnTo>
                <a:lnTo>
                  <a:pt x="1479552" y="1437012"/>
                </a:lnTo>
                <a:lnTo>
                  <a:pt x="1993402" y="2092993"/>
                </a:lnTo>
                <a:lnTo>
                  <a:pt x="1106017" y="2092993"/>
                </a:lnTo>
                <a:lnTo>
                  <a:pt x="1106017" y="2719932"/>
                </a:lnTo>
                <a:lnTo>
                  <a:pt x="887384" y="2542442"/>
                </a:lnTo>
                <a:lnTo>
                  <a:pt x="887384" y="2092993"/>
                </a:lnTo>
                <a:lnTo>
                  <a:pt x="0" y="2092993"/>
                </a:lnTo>
                <a:lnTo>
                  <a:pt x="513850" y="1437012"/>
                </a:lnTo>
                <a:lnTo>
                  <a:pt x="223419" y="1437012"/>
                </a:lnTo>
                <a:lnTo>
                  <a:pt x="686795" y="776166"/>
                </a:lnTo>
                <a:lnTo>
                  <a:pt x="479012" y="776166"/>
                </a:lnTo>
                <a:lnTo>
                  <a:pt x="979302" y="0"/>
                </a:lnTo>
                <a:close/>
              </a:path>
            </a:pathLst>
          </a:custGeom>
          <a:solidFill>
            <a:schemeClr val="accent2">
              <a:lumMod val="75000"/>
            </a:schemeClr>
          </a:solidFill>
          <a:ln w="2540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23037257-78D1-884D-8A8F-64F8CE471200}"/>
              </a:ext>
            </a:extLst>
          </p:cNvPr>
          <p:cNvSpPr/>
          <p:nvPr/>
        </p:nvSpPr>
        <p:spPr>
          <a:xfrm>
            <a:off x="5986683" y="3947671"/>
            <a:ext cx="218633" cy="834323"/>
          </a:xfrm>
          <a:custGeom>
            <a:avLst/>
            <a:gdLst>
              <a:gd name="connsiteX0" fmla="*/ 0 w 218633"/>
              <a:gd name="connsiteY0" fmla="*/ 0 h 834323"/>
              <a:gd name="connsiteX1" fmla="*/ 218633 w 218633"/>
              <a:gd name="connsiteY1" fmla="*/ 177489 h 834323"/>
              <a:gd name="connsiteX2" fmla="*/ 218633 w 218633"/>
              <a:gd name="connsiteY2" fmla="*/ 834323 h 834323"/>
              <a:gd name="connsiteX3" fmla="*/ 0 w 218633"/>
              <a:gd name="connsiteY3" fmla="*/ 834323 h 834323"/>
              <a:gd name="connsiteX4" fmla="*/ 0 w 218633"/>
              <a:gd name="connsiteY4" fmla="*/ 0 h 83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33" h="834323">
                <a:moveTo>
                  <a:pt x="0" y="0"/>
                </a:moveTo>
                <a:lnTo>
                  <a:pt x="218633" y="177489"/>
                </a:lnTo>
                <a:lnTo>
                  <a:pt x="218633" y="834323"/>
                </a:lnTo>
                <a:lnTo>
                  <a:pt x="0" y="834323"/>
                </a:lnTo>
                <a:lnTo>
                  <a:pt x="0" y="0"/>
                </a:lnTo>
                <a:close/>
              </a:path>
            </a:pathLst>
          </a:custGeom>
          <a:solidFill>
            <a:schemeClr val="tx1">
              <a:lumMod val="65000"/>
              <a:lumOff val="35000"/>
            </a:schemeClr>
          </a:solidFill>
          <a:ln w="2540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8721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e 1">
            <a:extLst>
              <a:ext uri="{FF2B5EF4-FFF2-40B4-BE49-F238E27FC236}">
                <a16:creationId xmlns:a16="http://schemas.microsoft.com/office/drawing/2014/main" id="{FF64A419-62CB-694B-8C8C-60974EA83D4D}"/>
              </a:ext>
            </a:extLst>
          </p:cNvPr>
          <p:cNvSpPr/>
          <p:nvPr/>
        </p:nvSpPr>
        <p:spPr>
          <a:xfrm rot="5400000">
            <a:off x="3800938" y="2066070"/>
            <a:ext cx="4439481" cy="5449186"/>
          </a:xfrm>
          <a:prstGeom prst="pie">
            <a:avLst>
              <a:gd name="adj1" fmla="val 5391893"/>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19">
            <a:extLst>
              <a:ext uri="{FF2B5EF4-FFF2-40B4-BE49-F238E27FC236}">
                <a16:creationId xmlns:a16="http://schemas.microsoft.com/office/drawing/2014/main" id="{2D17B137-7BA0-744A-807A-9E559896A5C9}"/>
              </a:ext>
            </a:extLst>
          </p:cNvPr>
          <p:cNvSpPr/>
          <p:nvPr/>
        </p:nvSpPr>
        <p:spPr>
          <a:xfrm>
            <a:off x="4895275" y="203200"/>
            <a:ext cx="2299854" cy="4560184"/>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C9A6E09-9528-C54B-9C2B-E484DE488CDC}"/>
              </a:ext>
            </a:extLst>
          </p:cNvPr>
          <p:cNvSpPr/>
          <p:nvPr/>
        </p:nvSpPr>
        <p:spPr>
          <a:xfrm>
            <a:off x="3629048" y="2076005"/>
            <a:ext cx="1222744" cy="270598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FE2684B0-7365-D94F-8C41-2EDA5A4D4C84}"/>
              </a:ext>
            </a:extLst>
          </p:cNvPr>
          <p:cNvSpPr/>
          <p:nvPr/>
        </p:nvSpPr>
        <p:spPr>
          <a:xfrm>
            <a:off x="3026186" y="3559915"/>
            <a:ext cx="539799" cy="120346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33">
            <a:extLst>
              <a:ext uri="{FF2B5EF4-FFF2-40B4-BE49-F238E27FC236}">
                <a16:creationId xmlns:a16="http://schemas.microsoft.com/office/drawing/2014/main" id="{E36F3B92-0B58-134A-A6E8-D7AD2E48137D}"/>
              </a:ext>
            </a:extLst>
          </p:cNvPr>
          <p:cNvSpPr/>
          <p:nvPr/>
        </p:nvSpPr>
        <p:spPr>
          <a:xfrm rot="7357414">
            <a:off x="7546662" y="3121483"/>
            <a:ext cx="1993402" cy="2719932"/>
          </a:xfrm>
          <a:custGeom>
            <a:avLst/>
            <a:gdLst>
              <a:gd name="connsiteX0" fmla="*/ 979302 w 1993402"/>
              <a:gd name="connsiteY0" fmla="*/ 0 h 2719932"/>
              <a:gd name="connsiteX1" fmla="*/ 1479591 w 1993402"/>
              <a:gd name="connsiteY1" fmla="*/ 776166 h 2719932"/>
              <a:gd name="connsiteX2" fmla="*/ 1271808 w 1993402"/>
              <a:gd name="connsiteY2" fmla="*/ 776166 h 2719932"/>
              <a:gd name="connsiteX3" fmla="*/ 1735183 w 1993402"/>
              <a:gd name="connsiteY3" fmla="*/ 1437012 h 2719932"/>
              <a:gd name="connsiteX4" fmla="*/ 1479552 w 1993402"/>
              <a:gd name="connsiteY4" fmla="*/ 1437012 h 2719932"/>
              <a:gd name="connsiteX5" fmla="*/ 1993402 w 1993402"/>
              <a:gd name="connsiteY5" fmla="*/ 2092993 h 2719932"/>
              <a:gd name="connsiteX6" fmla="*/ 1106017 w 1993402"/>
              <a:gd name="connsiteY6" fmla="*/ 2092993 h 2719932"/>
              <a:gd name="connsiteX7" fmla="*/ 1106017 w 1993402"/>
              <a:gd name="connsiteY7" fmla="*/ 2719932 h 2719932"/>
              <a:gd name="connsiteX8" fmla="*/ 887384 w 1993402"/>
              <a:gd name="connsiteY8" fmla="*/ 2542442 h 2719932"/>
              <a:gd name="connsiteX9" fmla="*/ 887384 w 1993402"/>
              <a:gd name="connsiteY9" fmla="*/ 2092993 h 2719932"/>
              <a:gd name="connsiteX10" fmla="*/ 0 w 1993402"/>
              <a:gd name="connsiteY10" fmla="*/ 2092993 h 2719932"/>
              <a:gd name="connsiteX11" fmla="*/ 513850 w 1993402"/>
              <a:gd name="connsiteY11" fmla="*/ 1437012 h 2719932"/>
              <a:gd name="connsiteX12" fmla="*/ 223419 w 1993402"/>
              <a:gd name="connsiteY12" fmla="*/ 1437012 h 2719932"/>
              <a:gd name="connsiteX13" fmla="*/ 686795 w 1993402"/>
              <a:gd name="connsiteY13" fmla="*/ 776166 h 2719932"/>
              <a:gd name="connsiteX14" fmla="*/ 479012 w 1993402"/>
              <a:gd name="connsiteY14" fmla="*/ 776166 h 2719932"/>
              <a:gd name="connsiteX15" fmla="*/ 979302 w 1993402"/>
              <a:gd name="connsiteY15" fmla="*/ 0 h 271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3402" h="2719932">
                <a:moveTo>
                  <a:pt x="979302" y="0"/>
                </a:moveTo>
                <a:lnTo>
                  <a:pt x="1479591" y="776166"/>
                </a:lnTo>
                <a:lnTo>
                  <a:pt x="1271808" y="776166"/>
                </a:lnTo>
                <a:lnTo>
                  <a:pt x="1735183" y="1437012"/>
                </a:lnTo>
                <a:lnTo>
                  <a:pt x="1479552" y="1437012"/>
                </a:lnTo>
                <a:lnTo>
                  <a:pt x="1993402" y="2092993"/>
                </a:lnTo>
                <a:lnTo>
                  <a:pt x="1106017" y="2092993"/>
                </a:lnTo>
                <a:lnTo>
                  <a:pt x="1106017" y="2719932"/>
                </a:lnTo>
                <a:lnTo>
                  <a:pt x="887384" y="2542442"/>
                </a:lnTo>
                <a:lnTo>
                  <a:pt x="887384" y="2092993"/>
                </a:lnTo>
                <a:lnTo>
                  <a:pt x="0" y="2092993"/>
                </a:lnTo>
                <a:lnTo>
                  <a:pt x="513850" y="1437012"/>
                </a:lnTo>
                <a:lnTo>
                  <a:pt x="223419" y="1437012"/>
                </a:lnTo>
                <a:lnTo>
                  <a:pt x="686795" y="776166"/>
                </a:lnTo>
                <a:lnTo>
                  <a:pt x="479012" y="776166"/>
                </a:lnTo>
                <a:lnTo>
                  <a:pt x="979302" y="0"/>
                </a:lnTo>
                <a:close/>
              </a:path>
            </a:pathLst>
          </a:cu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23037257-78D1-884D-8A8F-64F8CE471200}"/>
              </a:ext>
            </a:extLst>
          </p:cNvPr>
          <p:cNvSpPr/>
          <p:nvPr/>
        </p:nvSpPr>
        <p:spPr>
          <a:xfrm>
            <a:off x="6641987" y="3929061"/>
            <a:ext cx="218633" cy="834323"/>
          </a:xfrm>
          <a:custGeom>
            <a:avLst/>
            <a:gdLst>
              <a:gd name="connsiteX0" fmla="*/ 0 w 218633"/>
              <a:gd name="connsiteY0" fmla="*/ 0 h 834323"/>
              <a:gd name="connsiteX1" fmla="*/ 218633 w 218633"/>
              <a:gd name="connsiteY1" fmla="*/ 177489 h 834323"/>
              <a:gd name="connsiteX2" fmla="*/ 218633 w 218633"/>
              <a:gd name="connsiteY2" fmla="*/ 834323 h 834323"/>
              <a:gd name="connsiteX3" fmla="*/ 0 w 218633"/>
              <a:gd name="connsiteY3" fmla="*/ 834323 h 834323"/>
              <a:gd name="connsiteX4" fmla="*/ 0 w 218633"/>
              <a:gd name="connsiteY4" fmla="*/ 0 h 83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33" h="834323">
                <a:moveTo>
                  <a:pt x="0" y="0"/>
                </a:moveTo>
                <a:lnTo>
                  <a:pt x="218633" y="177489"/>
                </a:lnTo>
                <a:lnTo>
                  <a:pt x="218633" y="834323"/>
                </a:lnTo>
                <a:lnTo>
                  <a:pt x="0" y="834323"/>
                </a:lnTo>
                <a:lnTo>
                  <a:pt x="0" y="0"/>
                </a:lnTo>
                <a:close/>
              </a:path>
            </a:pathLst>
          </a:cu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36514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e 1">
            <a:extLst>
              <a:ext uri="{FF2B5EF4-FFF2-40B4-BE49-F238E27FC236}">
                <a16:creationId xmlns:a16="http://schemas.microsoft.com/office/drawing/2014/main" id="{FF64A419-62CB-694B-8C8C-60974EA83D4D}"/>
              </a:ext>
            </a:extLst>
          </p:cNvPr>
          <p:cNvSpPr/>
          <p:nvPr/>
        </p:nvSpPr>
        <p:spPr>
          <a:xfrm rot="5400000">
            <a:off x="3740586" y="2049319"/>
            <a:ext cx="4560186" cy="5449186"/>
          </a:xfrm>
          <a:prstGeom prst="pie">
            <a:avLst>
              <a:gd name="adj1" fmla="val 5391893"/>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19">
            <a:extLst>
              <a:ext uri="{FF2B5EF4-FFF2-40B4-BE49-F238E27FC236}">
                <a16:creationId xmlns:a16="http://schemas.microsoft.com/office/drawing/2014/main" id="{2D17B137-7BA0-744A-807A-9E559896A5C9}"/>
              </a:ext>
            </a:extLst>
          </p:cNvPr>
          <p:cNvSpPr/>
          <p:nvPr/>
        </p:nvSpPr>
        <p:spPr>
          <a:xfrm>
            <a:off x="4895275" y="203200"/>
            <a:ext cx="2299854" cy="4560184"/>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C9A6E09-9528-C54B-9C2B-E484DE488CDC}"/>
              </a:ext>
            </a:extLst>
          </p:cNvPr>
          <p:cNvSpPr/>
          <p:nvPr/>
        </p:nvSpPr>
        <p:spPr>
          <a:xfrm>
            <a:off x="3629048" y="2076005"/>
            <a:ext cx="1222744" cy="270598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FE2684B0-7365-D94F-8C41-2EDA5A4D4C84}"/>
              </a:ext>
            </a:extLst>
          </p:cNvPr>
          <p:cNvSpPr/>
          <p:nvPr/>
        </p:nvSpPr>
        <p:spPr>
          <a:xfrm>
            <a:off x="3026186" y="3559915"/>
            <a:ext cx="539799" cy="120346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67653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e 1">
            <a:extLst>
              <a:ext uri="{FF2B5EF4-FFF2-40B4-BE49-F238E27FC236}">
                <a16:creationId xmlns:a16="http://schemas.microsoft.com/office/drawing/2014/main" id="{FF64A419-62CB-694B-8C8C-60974EA83D4D}"/>
              </a:ext>
            </a:extLst>
          </p:cNvPr>
          <p:cNvSpPr/>
          <p:nvPr/>
        </p:nvSpPr>
        <p:spPr>
          <a:xfrm rot="5400000">
            <a:off x="3800766" y="2059848"/>
            <a:ext cx="4488872" cy="5449186"/>
          </a:xfrm>
          <a:prstGeom prst="pie">
            <a:avLst>
              <a:gd name="adj1" fmla="val 5391893"/>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19">
            <a:extLst>
              <a:ext uri="{FF2B5EF4-FFF2-40B4-BE49-F238E27FC236}">
                <a16:creationId xmlns:a16="http://schemas.microsoft.com/office/drawing/2014/main" id="{2D17B137-7BA0-744A-807A-9E559896A5C9}"/>
              </a:ext>
            </a:extLst>
          </p:cNvPr>
          <p:cNvSpPr/>
          <p:nvPr/>
        </p:nvSpPr>
        <p:spPr>
          <a:xfrm>
            <a:off x="4895275" y="203200"/>
            <a:ext cx="2299854" cy="4560184"/>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C9A6E09-9528-C54B-9C2B-E484DE488CDC}"/>
              </a:ext>
            </a:extLst>
          </p:cNvPr>
          <p:cNvSpPr/>
          <p:nvPr/>
        </p:nvSpPr>
        <p:spPr>
          <a:xfrm>
            <a:off x="3629048" y="2076005"/>
            <a:ext cx="1222744" cy="270598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FE2684B0-7365-D94F-8C41-2EDA5A4D4C84}"/>
              </a:ext>
            </a:extLst>
          </p:cNvPr>
          <p:cNvSpPr/>
          <p:nvPr/>
        </p:nvSpPr>
        <p:spPr>
          <a:xfrm>
            <a:off x="3026186" y="3559915"/>
            <a:ext cx="539799" cy="120346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33">
            <a:extLst>
              <a:ext uri="{FF2B5EF4-FFF2-40B4-BE49-F238E27FC236}">
                <a16:creationId xmlns:a16="http://schemas.microsoft.com/office/drawing/2014/main" id="{E36F3B92-0B58-134A-A6E8-D7AD2E48137D}"/>
              </a:ext>
            </a:extLst>
          </p:cNvPr>
          <p:cNvSpPr/>
          <p:nvPr/>
        </p:nvSpPr>
        <p:spPr>
          <a:xfrm rot="7357414">
            <a:off x="7546662" y="3121483"/>
            <a:ext cx="1993402" cy="2719932"/>
          </a:xfrm>
          <a:custGeom>
            <a:avLst/>
            <a:gdLst>
              <a:gd name="connsiteX0" fmla="*/ 979302 w 1993402"/>
              <a:gd name="connsiteY0" fmla="*/ 0 h 2719932"/>
              <a:gd name="connsiteX1" fmla="*/ 1479591 w 1993402"/>
              <a:gd name="connsiteY1" fmla="*/ 776166 h 2719932"/>
              <a:gd name="connsiteX2" fmla="*/ 1271808 w 1993402"/>
              <a:gd name="connsiteY2" fmla="*/ 776166 h 2719932"/>
              <a:gd name="connsiteX3" fmla="*/ 1735183 w 1993402"/>
              <a:gd name="connsiteY3" fmla="*/ 1437012 h 2719932"/>
              <a:gd name="connsiteX4" fmla="*/ 1479552 w 1993402"/>
              <a:gd name="connsiteY4" fmla="*/ 1437012 h 2719932"/>
              <a:gd name="connsiteX5" fmla="*/ 1993402 w 1993402"/>
              <a:gd name="connsiteY5" fmla="*/ 2092993 h 2719932"/>
              <a:gd name="connsiteX6" fmla="*/ 1106017 w 1993402"/>
              <a:gd name="connsiteY6" fmla="*/ 2092993 h 2719932"/>
              <a:gd name="connsiteX7" fmla="*/ 1106017 w 1993402"/>
              <a:gd name="connsiteY7" fmla="*/ 2719932 h 2719932"/>
              <a:gd name="connsiteX8" fmla="*/ 887384 w 1993402"/>
              <a:gd name="connsiteY8" fmla="*/ 2542442 h 2719932"/>
              <a:gd name="connsiteX9" fmla="*/ 887384 w 1993402"/>
              <a:gd name="connsiteY9" fmla="*/ 2092993 h 2719932"/>
              <a:gd name="connsiteX10" fmla="*/ 0 w 1993402"/>
              <a:gd name="connsiteY10" fmla="*/ 2092993 h 2719932"/>
              <a:gd name="connsiteX11" fmla="*/ 513850 w 1993402"/>
              <a:gd name="connsiteY11" fmla="*/ 1437012 h 2719932"/>
              <a:gd name="connsiteX12" fmla="*/ 223419 w 1993402"/>
              <a:gd name="connsiteY12" fmla="*/ 1437012 h 2719932"/>
              <a:gd name="connsiteX13" fmla="*/ 686795 w 1993402"/>
              <a:gd name="connsiteY13" fmla="*/ 776166 h 2719932"/>
              <a:gd name="connsiteX14" fmla="*/ 479012 w 1993402"/>
              <a:gd name="connsiteY14" fmla="*/ 776166 h 2719932"/>
              <a:gd name="connsiteX15" fmla="*/ 979302 w 1993402"/>
              <a:gd name="connsiteY15" fmla="*/ 0 h 271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3402" h="2719932">
                <a:moveTo>
                  <a:pt x="979302" y="0"/>
                </a:moveTo>
                <a:lnTo>
                  <a:pt x="1479591" y="776166"/>
                </a:lnTo>
                <a:lnTo>
                  <a:pt x="1271808" y="776166"/>
                </a:lnTo>
                <a:lnTo>
                  <a:pt x="1735183" y="1437012"/>
                </a:lnTo>
                <a:lnTo>
                  <a:pt x="1479552" y="1437012"/>
                </a:lnTo>
                <a:lnTo>
                  <a:pt x="1993402" y="2092993"/>
                </a:lnTo>
                <a:lnTo>
                  <a:pt x="1106017" y="2092993"/>
                </a:lnTo>
                <a:lnTo>
                  <a:pt x="1106017" y="2719932"/>
                </a:lnTo>
                <a:lnTo>
                  <a:pt x="887384" y="2542442"/>
                </a:lnTo>
                <a:lnTo>
                  <a:pt x="887384" y="2092993"/>
                </a:lnTo>
                <a:lnTo>
                  <a:pt x="0" y="2092993"/>
                </a:lnTo>
                <a:lnTo>
                  <a:pt x="513850" y="1437012"/>
                </a:lnTo>
                <a:lnTo>
                  <a:pt x="223419" y="1437012"/>
                </a:lnTo>
                <a:lnTo>
                  <a:pt x="686795" y="776166"/>
                </a:lnTo>
                <a:lnTo>
                  <a:pt x="479012" y="776166"/>
                </a:lnTo>
                <a:lnTo>
                  <a:pt x="979302" y="0"/>
                </a:lnTo>
                <a:close/>
              </a:path>
            </a:pathLst>
          </a:cu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23037257-78D1-884D-8A8F-64F8CE471200}"/>
              </a:ext>
            </a:extLst>
          </p:cNvPr>
          <p:cNvSpPr/>
          <p:nvPr/>
        </p:nvSpPr>
        <p:spPr>
          <a:xfrm>
            <a:off x="6641987" y="3929061"/>
            <a:ext cx="218633" cy="834323"/>
          </a:xfrm>
          <a:custGeom>
            <a:avLst/>
            <a:gdLst>
              <a:gd name="connsiteX0" fmla="*/ 0 w 218633"/>
              <a:gd name="connsiteY0" fmla="*/ 0 h 834323"/>
              <a:gd name="connsiteX1" fmla="*/ 218633 w 218633"/>
              <a:gd name="connsiteY1" fmla="*/ 177489 h 834323"/>
              <a:gd name="connsiteX2" fmla="*/ 218633 w 218633"/>
              <a:gd name="connsiteY2" fmla="*/ 834323 h 834323"/>
              <a:gd name="connsiteX3" fmla="*/ 0 w 218633"/>
              <a:gd name="connsiteY3" fmla="*/ 834323 h 834323"/>
              <a:gd name="connsiteX4" fmla="*/ 0 w 218633"/>
              <a:gd name="connsiteY4" fmla="*/ 0 h 83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33" h="834323">
                <a:moveTo>
                  <a:pt x="0" y="0"/>
                </a:moveTo>
                <a:lnTo>
                  <a:pt x="218633" y="177489"/>
                </a:lnTo>
                <a:lnTo>
                  <a:pt x="218633" y="834323"/>
                </a:lnTo>
                <a:lnTo>
                  <a:pt x="0" y="834323"/>
                </a:lnTo>
                <a:lnTo>
                  <a:pt x="0" y="0"/>
                </a:lnTo>
                <a:close/>
              </a:path>
            </a:pathLst>
          </a:cu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914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e 1">
            <a:extLst>
              <a:ext uri="{FF2B5EF4-FFF2-40B4-BE49-F238E27FC236}">
                <a16:creationId xmlns:a16="http://schemas.microsoft.com/office/drawing/2014/main" id="{FF64A419-62CB-694B-8C8C-60974EA83D4D}"/>
              </a:ext>
            </a:extLst>
          </p:cNvPr>
          <p:cNvSpPr/>
          <p:nvPr/>
        </p:nvSpPr>
        <p:spPr>
          <a:xfrm rot="5400000">
            <a:off x="3086092" y="2038791"/>
            <a:ext cx="5869174" cy="5449186"/>
          </a:xfrm>
          <a:prstGeom prst="pie">
            <a:avLst>
              <a:gd name="adj1" fmla="val 5391893"/>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19">
            <a:extLst>
              <a:ext uri="{FF2B5EF4-FFF2-40B4-BE49-F238E27FC236}">
                <a16:creationId xmlns:a16="http://schemas.microsoft.com/office/drawing/2014/main" id="{2D17B137-7BA0-744A-807A-9E559896A5C9}"/>
              </a:ext>
            </a:extLst>
          </p:cNvPr>
          <p:cNvSpPr/>
          <p:nvPr/>
        </p:nvSpPr>
        <p:spPr>
          <a:xfrm>
            <a:off x="5124893" y="1048928"/>
            <a:ext cx="1993402" cy="3719777"/>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C9A6E09-9528-C54B-9C2B-E484DE488CDC}"/>
              </a:ext>
            </a:extLst>
          </p:cNvPr>
          <p:cNvSpPr/>
          <p:nvPr/>
        </p:nvSpPr>
        <p:spPr>
          <a:xfrm>
            <a:off x="3902149" y="2062716"/>
            <a:ext cx="1222744" cy="270598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FE2684B0-7365-D94F-8C41-2EDA5A4D4C84}"/>
              </a:ext>
            </a:extLst>
          </p:cNvPr>
          <p:cNvSpPr/>
          <p:nvPr/>
        </p:nvSpPr>
        <p:spPr>
          <a:xfrm>
            <a:off x="2958117" y="3495455"/>
            <a:ext cx="720748" cy="1273250"/>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33">
            <a:extLst>
              <a:ext uri="{FF2B5EF4-FFF2-40B4-BE49-F238E27FC236}">
                <a16:creationId xmlns:a16="http://schemas.microsoft.com/office/drawing/2014/main" id="{E36F3B92-0B58-134A-A6E8-D7AD2E48137D}"/>
              </a:ext>
            </a:extLst>
          </p:cNvPr>
          <p:cNvSpPr/>
          <p:nvPr/>
        </p:nvSpPr>
        <p:spPr>
          <a:xfrm rot="7357414">
            <a:off x="7546662" y="3121483"/>
            <a:ext cx="1993402" cy="2719932"/>
          </a:xfrm>
          <a:custGeom>
            <a:avLst/>
            <a:gdLst>
              <a:gd name="connsiteX0" fmla="*/ 979302 w 1993402"/>
              <a:gd name="connsiteY0" fmla="*/ 0 h 2719932"/>
              <a:gd name="connsiteX1" fmla="*/ 1479591 w 1993402"/>
              <a:gd name="connsiteY1" fmla="*/ 776166 h 2719932"/>
              <a:gd name="connsiteX2" fmla="*/ 1271808 w 1993402"/>
              <a:gd name="connsiteY2" fmla="*/ 776166 h 2719932"/>
              <a:gd name="connsiteX3" fmla="*/ 1735183 w 1993402"/>
              <a:gd name="connsiteY3" fmla="*/ 1437012 h 2719932"/>
              <a:gd name="connsiteX4" fmla="*/ 1479552 w 1993402"/>
              <a:gd name="connsiteY4" fmla="*/ 1437012 h 2719932"/>
              <a:gd name="connsiteX5" fmla="*/ 1993402 w 1993402"/>
              <a:gd name="connsiteY5" fmla="*/ 2092993 h 2719932"/>
              <a:gd name="connsiteX6" fmla="*/ 1106017 w 1993402"/>
              <a:gd name="connsiteY6" fmla="*/ 2092993 h 2719932"/>
              <a:gd name="connsiteX7" fmla="*/ 1106017 w 1993402"/>
              <a:gd name="connsiteY7" fmla="*/ 2719932 h 2719932"/>
              <a:gd name="connsiteX8" fmla="*/ 887384 w 1993402"/>
              <a:gd name="connsiteY8" fmla="*/ 2542442 h 2719932"/>
              <a:gd name="connsiteX9" fmla="*/ 887384 w 1993402"/>
              <a:gd name="connsiteY9" fmla="*/ 2092993 h 2719932"/>
              <a:gd name="connsiteX10" fmla="*/ 0 w 1993402"/>
              <a:gd name="connsiteY10" fmla="*/ 2092993 h 2719932"/>
              <a:gd name="connsiteX11" fmla="*/ 513850 w 1993402"/>
              <a:gd name="connsiteY11" fmla="*/ 1437012 h 2719932"/>
              <a:gd name="connsiteX12" fmla="*/ 223419 w 1993402"/>
              <a:gd name="connsiteY12" fmla="*/ 1437012 h 2719932"/>
              <a:gd name="connsiteX13" fmla="*/ 686795 w 1993402"/>
              <a:gd name="connsiteY13" fmla="*/ 776166 h 2719932"/>
              <a:gd name="connsiteX14" fmla="*/ 479012 w 1993402"/>
              <a:gd name="connsiteY14" fmla="*/ 776166 h 2719932"/>
              <a:gd name="connsiteX15" fmla="*/ 979302 w 1993402"/>
              <a:gd name="connsiteY15" fmla="*/ 0 h 271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3402" h="2719932">
                <a:moveTo>
                  <a:pt x="979302" y="0"/>
                </a:moveTo>
                <a:lnTo>
                  <a:pt x="1479591" y="776166"/>
                </a:lnTo>
                <a:lnTo>
                  <a:pt x="1271808" y="776166"/>
                </a:lnTo>
                <a:lnTo>
                  <a:pt x="1735183" y="1437012"/>
                </a:lnTo>
                <a:lnTo>
                  <a:pt x="1479552" y="1437012"/>
                </a:lnTo>
                <a:lnTo>
                  <a:pt x="1993402" y="2092993"/>
                </a:lnTo>
                <a:lnTo>
                  <a:pt x="1106017" y="2092993"/>
                </a:lnTo>
                <a:lnTo>
                  <a:pt x="1106017" y="2719932"/>
                </a:lnTo>
                <a:lnTo>
                  <a:pt x="887384" y="2542442"/>
                </a:lnTo>
                <a:lnTo>
                  <a:pt x="887384" y="2092993"/>
                </a:lnTo>
                <a:lnTo>
                  <a:pt x="0" y="2092993"/>
                </a:lnTo>
                <a:lnTo>
                  <a:pt x="513850" y="1437012"/>
                </a:lnTo>
                <a:lnTo>
                  <a:pt x="223419" y="1437012"/>
                </a:lnTo>
                <a:lnTo>
                  <a:pt x="686795" y="776166"/>
                </a:lnTo>
                <a:lnTo>
                  <a:pt x="479012" y="776166"/>
                </a:lnTo>
                <a:lnTo>
                  <a:pt x="979302" y="0"/>
                </a:lnTo>
                <a:close/>
              </a:path>
            </a:pathLst>
          </a:cu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23037257-78D1-884D-8A8F-64F8CE471200}"/>
              </a:ext>
            </a:extLst>
          </p:cNvPr>
          <p:cNvSpPr/>
          <p:nvPr/>
        </p:nvSpPr>
        <p:spPr>
          <a:xfrm>
            <a:off x="6641987" y="3929061"/>
            <a:ext cx="218633" cy="834323"/>
          </a:xfrm>
          <a:custGeom>
            <a:avLst/>
            <a:gdLst>
              <a:gd name="connsiteX0" fmla="*/ 0 w 218633"/>
              <a:gd name="connsiteY0" fmla="*/ 0 h 834323"/>
              <a:gd name="connsiteX1" fmla="*/ 218633 w 218633"/>
              <a:gd name="connsiteY1" fmla="*/ 177489 h 834323"/>
              <a:gd name="connsiteX2" fmla="*/ 218633 w 218633"/>
              <a:gd name="connsiteY2" fmla="*/ 834323 h 834323"/>
              <a:gd name="connsiteX3" fmla="*/ 0 w 218633"/>
              <a:gd name="connsiteY3" fmla="*/ 834323 h 834323"/>
              <a:gd name="connsiteX4" fmla="*/ 0 w 218633"/>
              <a:gd name="connsiteY4" fmla="*/ 0 h 83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33" h="834323">
                <a:moveTo>
                  <a:pt x="0" y="0"/>
                </a:moveTo>
                <a:lnTo>
                  <a:pt x="218633" y="177489"/>
                </a:lnTo>
                <a:lnTo>
                  <a:pt x="218633" y="834323"/>
                </a:lnTo>
                <a:lnTo>
                  <a:pt x="0" y="834323"/>
                </a:lnTo>
                <a:lnTo>
                  <a:pt x="0" y="0"/>
                </a:lnTo>
                <a:close/>
              </a:path>
            </a:pathLst>
          </a:cu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49068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e 1">
            <a:extLst>
              <a:ext uri="{FF2B5EF4-FFF2-40B4-BE49-F238E27FC236}">
                <a16:creationId xmlns:a16="http://schemas.microsoft.com/office/drawing/2014/main" id="{FF64A419-62CB-694B-8C8C-60974EA83D4D}"/>
              </a:ext>
            </a:extLst>
          </p:cNvPr>
          <p:cNvSpPr/>
          <p:nvPr/>
        </p:nvSpPr>
        <p:spPr>
          <a:xfrm rot="5400000">
            <a:off x="3086092" y="2038791"/>
            <a:ext cx="5869174" cy="5449186"/>
          </a:xfrm>
          <a:prstGeom prst="pie">
            <a:avLst>
              <a:gd name="adj1" fmla="val 5391893"/>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19">
            <a:extLst>
              <a:ext uri="{FF2B5EF4-FFF2-40B4-BE49-F238E27FC236}">
                <a16:creationId xmlns:a16="http://schemas.microsoft.com/office/drawing/2014/main" id="{2D17B137-7BA0-744A-807A-9E559896A5C9}"/>
              </a:ext>
            </a:extLst>
          </p:cNvPr>
          <p:cNvSpPr/>
          <p:nvPr/>
        </p:nvSpPr>
        <p:spPr>
          <a:xfrm>
            <a:off x="5124893" y="1048928"/>
            <a:ext cx="1993402" cy="3719777"/>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C9A6E09-9528-C54B-9C2B-E484DE488CDC}"/>
              </a:ext>
            </a:extLst>
          </p:cNvPr>
          <p:cNvSpPr/>
          <p:nvPr/>
        </p:nvSpPr>
        <p:spPr>
          <a:xfrm>
            <a:off x="3902149" y="2062716"/>
            <a:ext cx="1222744" cy="270598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FE2684B0-7365-D94F-8C41-2EDA5A4D4C84}"/>
              </a:ext>
            </a:extLst>
          </p:cNvPr>
          <p:cNvSpPr/>
          <p:nvPr/>
        </p:nvSpPr>
        <p:spPr>
          <a:xfrm>
            <a:off x="2958117" y="3495455"/>
            <a:ext cx="720748" cy="1273250"/>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794180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0B91AC5-4849-2743-A019-1195D8EC4955}"/>
              </a:ext>
            </a:extLst>
          </p:cNvPr>
          <p:cNvSpPr/>
          <p:nvPr/>
        </p:nvSpPr>
        <p:spPr>
          <a:xfrm>
            <a:off x="2204214" y="1761893"/>
            <a:ext cx="8452624" cy="3901487"/>
          </a:xfrm>
          <a:custGeom>
            <a:avLst/>
            <a:gdLst>
              <a:gd name="connsiteX0" fmla="*/ 3672478 w 3752347"/>
              <a:gd name="connsiteY0" fmla="*/ 0 h 3010830"/>
              <a:gd name="connsiteX1" fmla="*/ 3752347 w 3752347"/>
              <a:gd name="connsiteY1" fmla="*/ 0 h 3010830"/>
              <a:gd name="connsiteX2" fmla="*/ 3752347 w 3752347"/>
              <a:gd name="connsiteY2" fmla="*/ 3010830 h 3010830"/>
              <a:gd name="connsiteX3" fmla="*/ 0 w 3752347"/>
              <a:gd name="connsiteY3" fmla="*/ 3010830 h 3010830"/>
              <a:gd name="connsiteX4" fmla="*/ 193058 w 3752347"/>
              <a:gd name="connsiteY4" fmla="*/ 3005899 h 3010830"/>
              <a:gd name="connsiteX5" fmla="*/ 3634212 w 3752347"/>
              <a:gd name="connsiteY5" fmla="*/ 167490 h 3010830"/>
              <a:gd name="connsiteX6" fmla="*/ 3672478 w 3752347"/>
              <a:gd name="connsiteY6" fmla="*/ 0 h 30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2347" h="3010830">
                <a:moveTo>
                  <a:pt x="3672478" y="0"/>
                </a:moveTo>
                <a:lnTo>
                  <a:pt x="3752347" y="0"/>
                </a:lnTo>
                <a:lnTo>
                  <a:pt x="3752347" y="3010830"/>
                </a:lnTo>
                <a:lnTo>
                  <a:pt x="0" y="3010830"/>
                </a:lnTo>
                <a:lnTo>
                  <a:pt x="193058" y="3005899"/>
                </a:lnTo>
                <a:cubicBezTo>
                  <a:pt x="1855924" y="2920747"/>
                  <a:pt x="3233191" y="1742045"/>
                  <a:pt x="3634212" y="167490"/>
                </a:cubicBezTo>
                <a:lnTo>
                  <a:pt x="3672478" y="0"/>
                </a:lnTo>
                <a:close/>
              </a:path>
            </a:pathLst>
          </a:cu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6">
            <a:extLst>
              <a:ext uri="{FF2B5EF4-FFF2-40B4-BE49-F238E27FC236}">
                <a16:creationId xmlns:a16="http://schemas.microsoft.com/office/drawing/2014/main" id="{7DC4CDD2-9957-524E-8538-8303874DC29B}"/>
              </a:ext>
            </a:extLst>
          </p:cNvPr>
          <p:cNvSpPr/>
          <p:nvPr/>
        </p:nvSpPr>
        <p:spPr>
          <a:xfrm>
            <a:off x="1535156" y="1761893"/>
            <a:ext cx="4560844" cy="3901487"/>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E08655E1-B5B4-DB43-9911-61757E4BD500}"/>
              </a:ext>
            </a:extLst>
          </p:cNvPr>
          <p:cNvCxnSpPr/>
          <p:nvPr/>
        </p:nvCxnSpPr>
        <p:spPr>
          <a:xfrm>
            <a:off x="6096000" y="1538868"/>
            <a:ext cx="0" cy="4124512"/>
          </a:xfrm>
          <a:prstGeom prst="line">
            <a:avLst/>
          </a:prstGeom>
          <a:ln w="1270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58692E04-5A96-694A-8046-49490798B56C}"/>
              </a:ext>
            </a:extLst>
          </p:cNvPr>
          <p:cNvSpPr/>
          <p:nvPr/>
        </p:nvSpPr>
        <p:spPr>
          <a:xfrm>
            <a:off x="6906483" y="5239634"/>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2B97ED7-7718-FC44-8D38-22D2649EE311}"/>
              </a:ext>
            </a:extLst>
          </p:cNvPr>
          <p:cNvSpPr/>
          <p:nvPr/>
        </p:nvSpPr>
        <p:spPr>
          <a:xfrm>
            <a:off x="6392611" y="5239634"/>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E8D9DD6-7AF0-0B4A-BCD8-DD7FBB608514}"/>
              </a:ext>
            </a:extLst>
          </p:cNvPr>
          <p:cNvSpPr/>
          <p:nvPr/>
        </p:nvSpPr>
        <p:spPr>
          <a:xfrm>
            <a:off x="7920996" y="5239634"/>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7DEE8FB-8504-E246-99E2-E377C164803D}"/>
              </a:ext>
            </a:extLst>
          </p:cNvPr>
          <p:cNvSpPr/>
          <p:nvPr/>
        </p:nvSpPr>
        <p:spPr>
          <a:xfrm>
            <a:off x="7407124" y="5239634"/>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CBEAB8-9583-9644-BA05-C95F4D8DDAB1}"/>
              </a:ext>
            </a:extLst>
          </p:cNvPr>
          <p:cNvSpPr/>
          <p:nvPr/>
        </p:nvSpPr>
        <p:spPr>
          <a:xfrm>
            <a:off x="9017012" y="5239634"/>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546703-207A-E045-B446-7D3DD41B9B06}"/>
              </a:ext>
            </a:extLst>
          </p:cNvPr>
          <p:cNvSpPr/>
          <p:nvPr/>
        </p:nvSpPr>
        <p:spPr>
          <a:xfrm>
            <a:off x="8503140" y="5239634"/>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9587ADE-CF88-A74B-86BB-BC184777AB9A}"/>
              </a:ext>
            </a:extLst>
          </p:cNvPr>
          <p:cNvSpPr/>
          <p:nvPr/>
        </p:nvSpPr>
        <p:spPr>
          <a:xfrm>
            <a:off x="10031525" y="5239634"/>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29F163A-01E7-6B40-BA0E-F9F89141AEED}"/>
              </a:ext>
            </a:extLst>
          </p:cNvPr>
          <p:cNvSpPr/>
          <p:nvPr/>
        </p:nvSpPr>
        <p:spPr>
          <a:xfrm>
            <a:off x="9517653" y="5239634"/>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E478EE9-2AF6-6A40-B165-F20410DC6095}"/>
              </a:ext>
            </a:extLst>
          </p:cNvPr>
          <p:cNvSpPr/>
          <p:nvPr/>
        </p:nvSpPr>
        <p:spPr>
          <a:xfrm>
            <a:off x="7163035" y="4741842"/>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DBE453F-2CE5-1B46-ACA1-A77EFC86F818}"/>
              </a:ext>
            </a:extLst>
          </p:cNvPr>
          <p:cNvSpPr/>
          <p:nvPr/>
        </p:nvSpPr>
        <p:spPr>
          <a:xfrm>
            <a:off x="8177548" y="4741842"/>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CB51807-C7EA-0D40-AFF0-F806DEEFCEA0}"/>
              </a:ext>
            </a:extLst>
          </p:cNvPr>
          <p:cNvSpPr/>
          <p:nvPr/>
        </p:nvSpPr>
        <p:spPr>
          <a:xfrm>
            <a:off x="7663676" y="4741842"/>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8D9B005-CEA9-1A42-B9D8-590BE87255CF}"/>
              </a:ext>
            </a:extLst>
          </p:cNvPr>
          <p:cNvSpPr/>
          <p:nvPr/>
        </p:nvSpPr>
        <p:spPr>
          <a:xfrm>
            <a:off x="9273564" y="4741842"/>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54FD1F5-BE48-3E42-8E1A-9BB4A29393D9}"/>
              </a:ext>
            </a:extLst>
          </p:cNvPr>
          <p:cNvSpPr/>
          <p:nvPr/>
        </p:nvSpPr>
        <p:spPr>
          <a:xfrm>
            <a:off x="8759692" y="4741842"/>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D9309BB-2D7B-784F-8721-ACB541391C40}"/>
              </a:ext>
            </a:extLst>
          </p:cNvPr>
          <p:cNvSpPr/>
          <p:nvPr/>
        </p:nvSpPr>
        <p:spPr>
          <a:xfrm>
            <a:off x="10288077" y="4741842"/>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E5B8F07-DF48-EF48-A7EA-A2A28CA4F288}"/>
              </a:ext>
            </a:extLst>
          </p:cNvPr>
          <p:cNvSpPr/>
          <p:nvPr/>
        </p:nvSpPr>
        <p:spPr>
          <a:xfrm>
            <a:off x="9774205" y="4741842"/>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F6FFFBE-27B8-0642-A18F-87ABE806C6D7}"/>
              </a:ext>
            </a:extLst>
          </p:cNvPr>
          <p:cNvSpPr/>
          <p:nvPr/>
        </p:nvSpPr>
        <p:spPr>
          <a:xfrm>
            <a:off x="8965740" y="4218626"/>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3B78F92-8904-714E-AAC5-D638FCBE7EF0}"/>
              </a:ext>
            </a:extLst>
          </p:cNvPr>
          <p:cNvSpPr/>
          <p:nvPr/>
        </p:nvSpPr>
        <p:spPr>
          <a:xfrm>
            <a:off x="8451868" y="4218626"/>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D25F13D-A2BB-314C-BB68-DCE596CFB050}"/>
              </a:ext>
            </a:extLst>
          </p:cNvPr>
          <p:cNvSpPr/>
          <p:nvPr/>
        </p:nvSpPr>
        <p:spPr>
          <a:xfrm>
            <a:off x="10061756" y="4218626"/>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5EC37E3-6502-6C4F-A7A2-66B68B717B41}"/>
              </a:ext>
            </a:extLst>
          </p:cNvPr>
          <p:cNvSpPr/>
          <p:nvPr/>
        </p:nvSpPr>
        <p:spPr>
          <a:xfrm>
            <a:off x="9547884" y="4218626"/>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E75E86D-754E-9F45-8B9D-569E999A72A2}"/>
              </a:ext>
            </a:extLst>
          </p:cNvPr>
          <p:cNvSpPr/>
          <p:nvPr/>
        </p:nvSpPr>
        <p:spPr>
          <a:xfrm>
            <a:off x="9753932" y="3695410"/>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7DFECF1-9929-AD48-A534-C4D79A76BC86}"/>
              </a:ext>
            </a:extLst>
          </p:cNvPr>
          <p:cNvSpPr/>
          <p:nvPr/>
        </p:nvSpPr>
        <p:spPr>
          <a:xfrm>
            <a:off x="9240060" y="3695410"/>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D34E32D-BC56-924F-A836-B4C5A6AB9822}"/>
              </a:ext>
            </a:extLst>
          </p:cNvPr>
          <p:cNvSpPr/>
          <p:nvPr/>
        </p:nvSpPr>
        <p:spPr>
          <a:xfrm>
            <a:off x="10336076" y="3695410"/>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AA0CF1D-D920-B543-B6EE-8CF05EADF54D}"/>
              </a:ext>
            </a:extLst>
          </p:cNvPr>
          <p:cNvSpPr/>
          <p:nvPr/>
        </p:nvSpPr>
        <p:spPr>
          <a:xfrm>
            <a:off x="9616772" y="3184906"/>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9158993-480F-D941-82C9-8E5CA6722730}"/>
              </a:ext>
            </a:extLst>
          </p:cNvPr>
          <p:cNvSpPr/>
          <p:nvPr/>
        </p:nvSpPr>
        <p:spPr>
          <a:xfrm>
            <a:off x="10150917" y="3197618"/>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419EA37-9698-7240-A2F6-80EE1626E783}"/>
              </a:ext>
            </a:extLst>
          </p:cNvPr>
          <p:cNvSpPr/>
          <p:nvPr/>
        </p:nvSpPr>
        <p:spPr>
          <a:xfrm>
            <a:off x="10336076" y="2773872"/>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75AF01E-BF7D-AB4E-900C-107EDF4FB95A}"/>
              </a:ext>
            </a:extLst>
          </p:cNvPr>
          <p:cNvSpPr/>
          <p:nvPr/>
        </p:nvSpPr>
        <p:spPr>
          <a:xfrm>
            <a:off x="9974768" y="2674402"/>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A378068-7A5B-C940-AC79-47B06F94F032}"/>
              </a:ext>
            </a:extLst>
          </p:cNvPr>
          <p:cNvSpPr/>
          <p:nvPr/>
        </p:nvSpPr>
        <p:spPr>
          <a:xfrm>
            <a:off x="10336076" y="2144246"/>
            <a:ext cx="274320" cy="2743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854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0B91AC5-4849-2743-A019-1195D8EC4955}"/>
              </a:ext>
            </a:extLst>
          </p:cNvPr>
          <p:cNvSpPr/>
          <p:nvPr/>
        </p:nvSpPr>
        <p:spPr>
          <a:xfrm>
            <a:off x="2204214" y="1761893"/>
            <a:ext cx="8452624" cy="3901487"/>
          </a:xfrm>
          <a:custGeom>
            <a:avLst/>
            <a:gdLst>
              <a:gd name="connsiteX0" fmla="*/ 3672478 w 3752347"/>
              <a:gd name="connsiteY0" fmla="*/ 0 h 3010830"/>
              <a:gd name="connsiteX1" fmla="*/ 3752347 w 3752347"/>
              <a:gd name="connsiteY1" fmla="*/ 0 h 3010830"/>
              <a:gd name="connsiteX2" fmla="*/ 3752347 w 3752347"/>
              <a:gd name="connsiteY2" fmla="*/ 3010830 h 3010830"/>
              <a:gd name="connsiteX3" fmla="*/ 0 w 3752347"/>
              <a:gd name="connsiteY3" fmla="*/ 3010830 h 3010830"/>
              <a:gd name="connsiteX4" fmla="*/ 193058 w 3752347"/>
              <a:gd name="connsiteY4" fmla="*/ 3005899 h 3010830"/>
              <a:gd name="connsiteX5" fmla="*/ 3634212 w 3752347"/>
              <a:gd name="connsiteY5" fmla="*/ 167490 h 3010830"/>
              <a:gd name="connsiteX6" fmla="*/ 3672478 w 3752347"/>
              <a:gd name="connsiteY6" fmla="*/ 0 h 30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2347" h="3010830">
                <a:moveTo>
                  <a:pt x="3672478" y="0"/>
                </a:moveTo>
                <a:lnTo>
                  <a:pt x="3752347" y="0"/>
                </a:lnTo>
                <a:lnTo>
                  <a:pt x="3752347" y="3010830"/>
                </a:lnTo>
                <a:lnTo>
                  <a:pt x="0" y="3010830"/>
                </a:lnTo>
                <a:lnTo>
                  <a:pt x="193058" y="3005899"/>
                </a:lnTo>
                <a:cubicBezTo>
                  <a:pt x="1855924" y="2920747"/>
                  <a:pt x="3233191" y="1742045"/>
                  <a:pt x="3634212" y="167490"/>
                </a:cubicBezTo>
                <a:lnTo>
                  <a:pt x="3672478" y="0"/>
                </a:lnTo>
                <a:close/>
              </a:path>
            </a:pathLst>
          </a:cu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6">
            <a:extLst>
              <a:ext uri="{FF2B5EF4-FFF2-40B4-BE49-F238E27FC236}">
                <a16:creationId xmlns:a16="http://schemas.microsoft.com/office/drawing/2014/main" id="{7DC4CDD2-9957-524E-8538-8303874DC29B}"/>
              </a:ext>
            </a:extLst>
          </p:cNvPr>
          <p:cNvSpPr/>
          <p:nvPr/>
        </p:nvSpPr>
        <p:spPr>
          <a:xfrm>
            <a:off x="1535156" y="1761893"/>
            <a:ext cx="4560844" cy="3901487"/>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E08655E1-B5B4-DB43-9911-61757E4BD500}"/>
              </a:ext>
            </a:extLst>
          </p:cNvPr>
          <p:cNvCxnSpPr/>
          <p:nvPr/>
        </p:nvCxnSpPr>
        <p:spPr>
          <a:xfrm>
            <a:off x="6096000" y="1538868"/>
            <a:ext cx="0" cy="4124512"/>
          </a:xfrm>
          <a:prstGeom prst="line">
            <a:avLst/>
          </a:prstGeom>
          <a:ln w="1270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8692E04-5A96-694A-8046-49490798B56C}"/>
              </a:ext>
            </a:extLst>
          </p:cNvPr>
          <p:cNvSpPr/>
          <p:nvPr/>
        </p:nvSpPr>
        <p:spPr>
          <a:xfrm>
            <a:off x="8021710" y="4509396"/>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2B97ED7-7718-FC44-8D38-22D2649EE311}"/>
              </a:ext>
            </a:extLst>
          </p:cNvPr>
          <p:cNvSpPr/>
          <p:nvPr/>
        </p:nvSpPr>
        <p:spPr>
          <a:xfrm>
            <a:off x="7577968" y="4620108"/>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8D9DD6-7AF0-0B4A-BCD8-DD7FBB608514}"/>
              </a:ext>
            </a:extLst>
          </p:cNvPr>
          <p:cNvSpPr/>
          <p:nvPr/>
        </p:nvSpPr>
        <p:spPr>
          <a:xfrm>
            <a:off x="9029613" y="5271334"/>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7DEE8FB-8504-E246-99E2-E377C164803D}"/>
              </a:ext>
            </a:extLst>
          </p:cNvPr>
          <p:cNvSpPr/>
          <p:nvPr/>
        </p:nvSpPr>
        <p:spPr>
          <a:xfrm>
            <a:off x="8236301" y="5023049"/>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6CBEAB8-9583-9644-BA05-C95F4D8DDAB1}"/>
              </a:ext>
            </a:extLst>
          </p:cNvPr>
          <p:cNvSpPr/>
          <p:nvPr/>
        </p:nvSpPr>
        <p:spPr>
          <a:xfrm>
            <a:off x="9446518" y="5020619"/>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1546703-207A-E045-B446-7D3DD41B9B06}"/>
              </a:ext>
            </a:extLst>
          </p:cNvPr>
          <p:cNvSpPr/>
          <p:nvPr/>
        </p:nvSpPr>
        <p:spPr>
          <a:xfrm>
            <a:off x="9839796" y="5322701"/>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587ADE-CF88-A74B-86BB-BC184777AB9A}"/>
              </a:ext>
            </a:extLst>
          </p:cNvPr>
          <p:cNvSpPr/>
          <p:nvPr/>
        </p:nvSpPr>
        <p:spPr>
          <a:xfrm>
            <a:off x="9884140" y="4921652"/>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29F163A-01E7-6B40-BA0E-F9F89141AEED}"/>
              </a:ext>
            </a:extLst>
          </p:cNvPr>
          <p:cNvSpPr/>
          <p:nvPr/>
        </p:nvSpPr>
        <p:spPr>
          <a:xfrm>
            <a:off x="10269169" y="5239187"/>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E478EE9-2AF6-6A40-B165-F20410DC6095}"/>
              </a:ext>
            </a:extLst>
          </p:cNvPr>
          <p:cNvSpPr/>
          <p:nvPr/>
        </p:nvSpPr>
        <p:spPr>
          <a:xfrm>
            <a:off x="8446180" y="4588045"/>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DBE453F-2CE5-1B46-ACA1-A77EFC86F818}"/>
              </a:ext>
            </a:extLst>
          </p:cNvPr>
          <p:cNvSpPr/>
          <p:nvPr/>
        </p:nvSpPr>
        <p:spPr>
          <a:xfrm>
            <a:off x="8612708" y="5159894"/>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CB51807-C7EA-0D40-AFF0-F806DEEFCEA0}"/>
              </a:ext>
            </a:extLst>
          </p:cNvPr>
          <p:cNvSpPr/>
          <p:nvPr/>
        </p:nvSpPr>
        <p:spPr>
          <a:xfrm>
            <a:off x="8398686" y="4144503"/>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D9B005-CEA9-1A42-B9D8-590BE87255CF}"/>
              </a:ext>
            </a:extLst>
          </p:cNvPr>
          <p:cNvSpPr/>
          <p:nvPr/>
        </p:nvSpPr>
        <p:spPr>
          <a:xfrm>
            <a:off x="9256323" y="4620108"/>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54FD1F5-BE48-3E42-8E1A-9BB4A29393D9}"/>
              </a:ext>
            </a:extLst>
          </p:cNvPr>
          <p:cNvSpPr/>
          <p:nvPr/>
        </p:nvSpPr>
        <p:spPr>
          <a:xfrm>
            <a:off x="8863045" y="4773576"/>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D9309BB-2D7B-784F-8721-ACB541391C40}"/>
              </a:ext>
            </a:extLst>
          </p:cNvPr>
          <p:cNvSpPr/>
          <p:nvPr/>
        </p:nvSpPr>
        <p:spPr>
          <a:xfrm>
            <a:off x="10270489" y="4720011"/>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E5B8F07-DF48-EF48-A7EA-A2A28CA4F288}"/>
              </a:ext>
            </a:extLst>
          </p:cNvPr>
          <p:cNvSpPr/>
          <p:nvPr/>
        </p:nvSpPr>
        <p:spPr>
          <a:xfrm>
            <a:off x="9783604" y="4474210"/>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F6FFFBE-27B8-0642-A18F-87ABE806C6D7}"/>
              </a:ext>
            </a:extLst>
          </p:cNvPr>
          <p:cNvSpPr/>
          <p:nvPr/>
        </p:nvSpPr>
        <p:spPr>
          <a:xfrm>
            <a:off x="8897510" y="3907401"/>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3B78F92-8904-714E-AAC5-D638FCBE7EF0}"/>
              </a:ext>
            </a:extLst>
          </p:cNvPr>
          <p:cNvSpPr/>
          <p:nvPr/>
        </p:nvSpPr>
        <p:spPr>
          <a:xfrm>
            <a:off x="8844595" y="4312347"/>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D25F13D-A2BB-314C-BB68-DCE596CFB050}"/>
              </a:ext>
            </a:extLst>
          </p:cNvPr>
          <p:cNvSpPr/>
          <p:nvPr/>
        </p:nvSpPr>
        <p:spPr>
          <a:xfrm>
            <a:off x="10235358" y="4246388"/>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5EC37E3-6502-6C4F-A7A2-66B68B717B41}"/>
              </a:ext>
            </a:extLst>
          </p:cNvPr>
          <p:cNvSpPr/>
          <p:nvPr/>
        </p:nvSpPr>
        <p:spPr>
          <a:xfrm>
            <a:off x="9789328" y="4050820"/>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E75E86D-754E-9F45-8B9D-569E999A72A2}"/>
              </a:ext>
            </a:extLst>
          </p:cNvPr>
          <p:cNvSpPr/>
          <p:nvPr/>
        </p:nvSpPr>
        <p:spPr>
          <a:xfrm>
            <a:off x="9778757" y="3611250"/>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7DFECF1-9929-AD48-A534-C4D79A76BC86}"/>
              </a:ext>
            </a:extLst>
          </p:cNvPr>
          <p:cNvSpPr/>
          <p:nvPr/>
        </p:nvSpPr>
        <p:spPr>
          <a:xfrm>
            <a:off x="9240060" y="3576836"/>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D34E32D-BC56-924F-A836-B4C5A6AB9822}"/>
              </a:ext>
            </a:extLst>
          </p:cNvPr>
          <p:cNvSpPr/>
          <p:nvPr/>
        </p:nvSpPr>
        <p:spPr>
          <a:xfrm>
            <a:off x="10235358" y="3724912"/>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AA0CF1D-D920-B543-B6EE-8CF05EADF54D}"/>
              </a:ext>
            </a:extLst>
          </p:cNvPr>
          <p:cNvSpPr/>
          <p:nvPr/>
        </p:nvSpPr>
        <p:spPr>
          <a:xfrm>
            <a:off x="9651542" y="3184421"/>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9158993-480F-D941-82C9-8E5CA6722730}"/>
              </a:ext>
            </a:extLst>
          </p:cNvPr>
          <p:cNvSpPr/>
          <p:nvPr/>
        </p:nvSpPr>
        <p:spPr>
          <a:xfrm>
            <a:off x="10133329" y="3175787"/>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419EA37-9698-7240-A2F6-80EE1626E783}"/>
              </a:ext>
            </a:extLst>
          </p:cNvPr>
          <p:cNvSpPr/>
          <p:nvPr/>
        </p:nvSpPr>
        <p:spPr>
          <a:xfrm>
            <a:off x="10328301" y="2779088"/>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75AF01E-BF7D-AB4E-900C-107EDF4FB95A}"/>
              </a:ext>
            </a:extLst>
          </p:cNvPr>
          <p:cNvSpPr/>
          <p:nvPr/>
        </p:nvSpPr>
        <p:spPr>
          <a:xfrm>
            <a:off x="9961238" y="2776684"/>
            <a:ext cx="230869" cy="235294"/>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A378068-7A5B-C940-AC79-47B06F94F032}"/>
              </a:ext>
            </a:extLst>
          </p:cNvPr>
          <p:cNvSpPr/>
          <p:nvPr/>
        </p:nvSpPr>
        <p:spPr>
          <a:xfrm>
            <a:off x="10328300" y="2197916"/>
            <a:ext cx="282095" cy="220650"/>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3184475-4395-FE48-A494-F52EF28A4233}"/>
              </a:ext>
            </a:extLst>
          </p:cNvPr>
          <p:cNvSpPr/>
          <p:nvPr/>
        </p:nvSpPr>
        <p:spPr>
          <a:xfrm>
            <a:off x="9354111" y="4164272"/>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B2D52E9-5572-4744-9C83-C86D16B83F1C}"/>
              </a:ext>
            </a:extLst>
          </p:cNvPr>
          <p:cNvSpPr/>
          <p:nvPr/>
        </p:nvSpPr>
        <p:spPr>
          <a:xfrm>
            <a:off x="7806928" y="5031032"/>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7C0AD5D-3D41-1F4B-AD0E-AF045F868C28}"/>
              </a:ext>
            </a:extLst>
          </p:cNvPr>
          <p:cNvSpPr/>
          <p:nvPr/>
        </p:nvSpPr>
        <p:spPr>
          <a:xfrm>
            <a:off x="7361160" y="5068331"/>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7CFB7EA-598E-3549-B50F-E6A59E14B04B}"/>
              </a:ext>
            </a:extLst>
          </p:cNvPr>
          <p:cNvSpPr/>
          <p:nvPr/>
        </p:nvSpPr>
        <p:spPr>
          <a:xfrm>
            <a:off x="7221127" y="4753208"/>
            <a:ext cx="195448" cy="184135"/>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32C0F41-E996-2942-9F13-2FD702951B31}"/>
              </a:ext>
            </a:extLst>
          </p:cNvPr>
          <p:cNvSpPr/>
          <p:nvPr/>
        </p:nvSpPr>
        <p:spPr>
          <a:xfrm>
            <a:off x="8215894" y="5403730"/>
            <a:ext cx="195448" cy="184135"/>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644ED82-CE39-D942-99B4-122F719670D5}"/>
              </a:ext>
            </a:extLst>
          </p:cNvPr>
          <p:cNvSpPr/>
          <p:nvPr/>
        </p:nvSpPr>
        <p:spPr>
          <a:xfrm>
            <a:off x="6944255" y="5168694"/>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4551222-CE95-A648-BB6C-1E3BF3EC201D}"/>
              </a:ext>
            </a:extLst>
          </p:cNvPr>
          <p:cNvSpPr/>
          <p:nvPr/>
        </p:nvSpPr>
        <p:spPr>
          <a:xfrm>
            <a:off x="6568317" y="5009319"/>
            <a:ext cx="291908" cy="29615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91A1AD2-C714-DB47-A0B1-D0AF053AD1B8}"/>
              </a:ext>
            </a:extLst>
          </p:cNvPr>
          <p:cNvSpPr/>
          <p:nvPr/>
        </p:nvSpPr>
        <p:spPr>
          <a:xfrm>
            <a:off x="6961130" y="4885253"/>
            <a:ext cx="195448" cy="184135"/>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B89BB25-1919-8B44-ACD7-FFCEE99C5BCB}"/>
              </a:ext>
            </a:extLst>
          </p:cNvPr>
          <p:cNvSpPr/>
          <p:nvPr/>
        </p:nvSpPr>
        <p:spPr>
          <a:xfrm>
            <a:off x="6283055" y="5228401"/>
            <a:ext cx="167792" cy="186536"/>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C6BF0FE-073C-9740-A4CC-DA0EC2611873}"/>
              </a:ext>
            </a:extLst>
          </p:cNvPr>
          <p:cNvSpPr/>
          <p:nvPr/>
        </p:nvSpPr>
        <p:spPr>
          <a:xfrm>
            <a:off x="6600767" y="5387942"/>
            <a:ext cx="167792" cy="186536"/>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B979C04-26A0-CB45-9AF4-C90878AD9514}"/>
              </a:ext>
            </a:extLst>
          </p:cNvPr>
          <p:cNvSpPr/>
          <p:nvPr/>
        </p:nvSpPr>
        <p:spPr>
          <a:xfrm>
            <a:off x="7834518" y="5433679"/>
            <a:ext cx="132932" cy="107243"/>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F6B6C49-19C1-D84D-86EE-438ECA1A3838}"/>
              </a:ext>
            </a:extLst>
          </p:cNvPr>
          <p:cNvSpPr/>
          <p:nvPr/>
        </p:nvSpPr>
        <p:spPr>
          <a:xfrm>
            <a:off x="7381141" y="5455465"/>
            <a:ext cx="132932" cy="107243"/>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84CB904-69C1-4843-B121-760A4983BA02}"/>
              </a:ext>
            </a:extLst>
          </p:cNvPr>
          <p:cNvSpPr/>
          <p:nvPr/>
        </p:nvSpPr>
        <p:spPr>
          <a:xfrm>
            <a:off x="9492813" y="5457253"/>
            <a:ext cx="132932" cy="107243"/>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DB901DFE-0218-BA4E-8230-E4613BDD8939}"/>
              </a:ext>
            </a:extLst>
          </p:cNvPr>
          <p:cNvSpPr/>
          <p:nvPr/>
        </p:nvSpPr>
        <p:spPr>
          <a:xfrm>
            <a:off x="1559972" y="2414631"/>
            <a:ext cx="3804671" cy="3248749"/>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Freeform 61">
            <a:extLst>
              <a:ext uri="{FF2B5EF4-FFF2-40B4-BE49-F238E27FC236}">
                <a16:creationId xmlns:a16="http://schemas.microsoft.com/office/drawing/2014/main" id="{52781DB9-78B1-2641-97A4-7C53794BC41D}"/>
              </a:ext>
            </a:extLst>
          </p:cNvPr>
          <p:cNvSpPr/>
          <p:nvPr/>
        </p:nvSpPr>
        <p:spPr>
          <a:xfrm>
            <a:off x="1554906" y="3319538"/>
            <a:ext cx="2457918" cy="2343842"/>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tx1">
              <a:lumMod val="85000"/>
              <a:lumOff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40942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E08655E1-B5B4-DB43-9911-61757E4BD500}"/>
              </a:ext>
            </a:extLst>
          </p:cNvPr>
          <p:cNvCxnSpPr/>
          <p:nvPr/>
        </p:nvCxnSpPr>
        <p:spPr>
          <a:xfrm>
            <a:off x="6096000" y="1538868"/>
            <a:ext cx="0" cy="4124512"/>
          </a:xfrm>
          <a:prstGeom prst="line">
            <a:avLst/>
          </a:prstGeom>
          <a:ln w="1270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B7DB5A6C-86CD-FC4D-BB8E-B4279865EA7D}"/>
              </a:ext>
            </a:extLst>
          </p:cNvPr>
          <p:cNvSpPr/>
          <p:nvPr/>
        </p:nvSpPr>
        <p:spPr>
          <a:xfrm>
            <a:off x="285226" y="2065472"/>
            <a:ext cx="8498047" cy="3068662"/>
          </a:xfrm>
          <a:custGeom>
            <a:avLst/>
            <a:gdLst>
              <a:gd name="connsiteX0" fmla="*/ 0 w 8498047"/>
              <a:gd name="connsiteY0" fmla="*/ 31776 h 3068662"/>
              <a:gd name="connsiteX1" fmla="*/ 1317071 w 8498047"/>
              <a:gd name="connsiteY1" fmla="*/ 73721 h 3068662"/>
              <a:gd name="connsiteX2" fmla="*/ 2709644 w 8498047"/>
              <a:gd name="connsiteY2" fmla="*/ 677728 h 3068662"/>
              <a:gd name="connsiteX3" fmla="*/ 3716323 w 8498047"/>
              <a:gd name="connsiteY3" fmla="*/ 1441126 h 3068662"/>
              <a:gd name="connsiteX4" fmla="*/ 4823669 w 8498047"/>
              <a:gd name="connsiteY4" fmla="*/ 2623974 h 3068662"/>
              <a:gd name="connsiteX5" fmla="*/ 5821959 w 8498047"/>
              <a:gd name="connsiteY5" fmla="*/ 3068590 h 3068662"/>
              <a:gd name="connsiteX6" fmla="*/ 7021585 w 8498047"/>
              <a:gd name="connsiteY6" fmla="*/ 2598807 h 3068662"/>
              <a:gd name="connsiteX7" fmla="*/ 8070209 w 8498047"/>
              <a:gd name="connsiteY7" fmla="*/ 1197845 h 3068662"/>
              <a:gd name="connsiteX8" fmla="*/ 8498047 w 8498047"/>
              <a:gd name="connsiteY8" fmla="*/ 40165 h 306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98047" h="3068662">
                <a:moveTo>
                  <a:pt x="0" y="31776"/>
                </a:moveTo>
                <a:cubicBezTo>
                  <a:pt x="432732" y="-1081"/>
                  <a:pt x="865464" y="-33938"/>
                  <a:pt x="1317071" y="73721"/>
                </a:cubicBezTo>
                <a:cubicBezTo>
                  <a:pt x="1768678" y="181380"/>
                  <a:pt x="2309769" y="449827"/>
                  <a:pt x="2709644" y="677728"/>
                </a:cubicBezTo>
                <a:cubicBezTo>
                  <a:pt x="3109519" y="905629"/>
                  <a:pt x="3363986" y="1116752"/>
                  <a:pt x="3716323" y="1441126"/>
                </a:cubicBezTo>
                <a:cubicBezTo>
                  <a:pt x="4068660" y="1765500"/>
                  <a:pt x="4472730" y="2352730"/>
                  <a:pt x="4823669" y="2623974"/>
                </a:cubicBezTo>
                <a:cubicBezTo>
                  <a:pt x="5174608" y="2895218"/>
                  <a:pt x="5455640" y="3072785"/>
                  <a:pt x="5821959" y="3068590"/>
                </a:cubicBezTo>
                <a:cubicBezTo>
                  <a:pt x="6188278" y="3064396"/>
                  <a:pt x="6646877" y="2910598"/>
                  <a:pt x="7021585" y="2598807"/>
                </a:cubicBezTo>
                <a:cubicBezTo>
                  <a:pt x="7396293" y="2287016"/>
                  <a:pt x="7824132" y="1624285"/>
                  <a:pt x="8070209" y="1197845"/>
                </a:cubicBezTo>
                <a:cubicBezTo>
                  <a:pt x="8316286" y="771405"/>
                  <a:pt x="8407166" y="405785"/>
                  <a:pt x="8498047" y="401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884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85420AF-3253-114B-A394-A53D795A4428}"/>
              </a:ext>
            </a:extLst>
          </p:cNvPr>
          <p:cNvSpPr/>
          <p:nvPr/>
        </p:nvSpPr>
        <p:spPr>
          <a:xfrm>
            <a:off x="3530600" y="853315"/>
            <a:ext cx="5120640" cy="51206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a:extLst>
              <a:ext uri="{FF2B5EF4-FFF2-40B4-BE49-F238E27FC236}">
                <a16:creationId xmlns:a16="http://schemas.microsoft.com/office/drawing/2014/main" id="{62442EEF-F759-FC47-BF58-4F4A116E1AA8}"/>
              </a:ext>
            </a:extLst>
          </p:cNvPr>
          <p:cNvSpPr/>
          <p:nvPr/>
        </p:nvSpPr>
        <p:spPr>
          <a:xfrm>
            <a:off x="2273300" y="449330"/>
            <a:ext cx="8534400" cy="5961888"/>
          </a:xfrm>
          <a:custGeom>
            <a:avLst/>
            <a:gdLst>
              <a:gd name="connsiteX0" fmla="*/ 0 w 8534400"/>
              <a:gd name="connsiteY0" fmla="*/ 2902081 h 5959340"/>
              <a:gd name="connsiteX1" fmla="*/ 1054100 w 8534400"/>
              <a:gd name="connsiteY1" fmla="*/ 2902081 h 5959340"/>
              <a:gd name="connsiteX2" fmla="*/ 1638300 w 8534400"/>
              <a:gd name="connsiteY2" fmla="*/ 2343281 h 5959340"/>
              <a:gd name="connsiteX3" fmla="*/ 1968500 w 8534400"/>
              <a:gd name="connsiteY3" fmla="*/ 2609981 h 5959340"/>
              <a:gd name="connsiteX4" fmla="*/ 2438400 w 8534400"/>
              <a:gd name="connsiteY4" fmla="*/ 4222881 h 5959340"/>
              <a:gd name="connsiteX5" fmla="*/ 2946400 w 8534400"/>
              <a:gd name="connsiteY5" fmla="*/ 958981 h 5959340"/>
              <a:gd name="connsiteX6" fmla="*/ 3149600 w 8534400"/>
              <a:gd name="connsiteY6" fmla="*/ 44581 h 5959340"/>
              <a:gd name="connsiteX7" fmla="*/ 3581400 w 8534400"/>
              <a:gd name="connsiteY7" fmla="*/ 2063881 h 5959340"/>
              <a:gd name="connsiteX8" fmla="*/ 4394200 w 8534400"/>
              <a:gd name="connsiteY8" fmla="*/ 5950081 h 5959340"/>
              <a:gd name="connsiteX9" fmla="*/ 5207000 w 8534400"/>
              <a:gd name="connsiteY9" fmla="*/ 3117981 h 5959340"/>
              <a:gd name="connsiteX10" fmla="*/ 8534400 w 8534400"/>
              <a:gd name="connsiteY10" fmla="*/ 2152781 h 59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5959340">
                <a:moveTo>
                  <a:pt x="0" y="2902081"/>
                </a:moveTo>
                <a:cubicBezTo>
                  <a:pt x="390525" y="2948647"/>
                  <a:pt x="781050" y="2995214"/>
                  <a:pt x="1054100" y="2902081"/>
                </a:cubicBezTo>
                <a:cubicBezTo>
                  <a:pt x="1327150" y="2808948"/>
                  <a:pt x="1485900" y="2391964"/>
                  <a:pt x="1638300" y="2343281"/>
                </a:cubicBezTo>
                <a:cubicBezTo>
                  <a:pt x="1790700" y="2294598"/>
                  <a:pt x="1835150" y="2296714"/>
                  <a:pt x="1968500" y="2609981"/>
                </a:cubicBezTo>
                <a:cubicBezTo>
                  <a:pt x="2101850" y="2923248"/>
                  <a:pt x="2275417" y="4498048"/>
                  <a:pt x="2438400" y="4222881"/>
                </a:cubicBezTo>
                <a:cubicBezTo>
                  <a:pt x="2601383" y="3947714"/>
                  <a:pt x="2827867" y="1655364"/>
                  <a:pt x="2946400" y="958981"/>
                </a:cubicBezTo>
                <a:cubicBezTo>
                  <a:pt x="3064933" y="262598"/>
                  <a:pt x="3043767" y="-139569"/>
                  <a:pt x="3149600" y="44581"/>
                </a:cubicBezTo>
                <a:cubicBezTo>
                  <a:pt x="3255433" y="228731"/>
                  <a:pt x="3373967" y="1079631"/>
                  <a:pt x="3581400" y="2063881"/>
                </a:cubicBezTo>
                <a:cubicBezTo>
                  <a:pt x="3788833" y="3048131"/>
                  <a:pt x="4123267" y="5774398"/>
                  <a:pt x="4394200" y="5950081"/>
                </a:cubicBezTo>
                <a:cubicBezTo>
                  <a:pt x="4665133" y="6125764"/>
                  <a:pt x="4516967" y="3750864"/>
                  <a:pt x="5207000" y="3117981"/>
                </a:cubicBezTo>
                <a:cubicBezTo>
                  <a:pt x="5897033" y="2485098"/>
                  <a:pt x="7215716" y="2318939"/>
                  <a:pt x="8534400" y="2152781"/>
                </a:cubicBezTo>
              </a:path>
            </a:pathLst>
          </a:custGeom>
          <a:noFill/>
          <a:ln w="317500" cap="rnd">
            <a:solidFill>
              <a:schemeClr val="tx1">
                <a:lumMod val="75000"/>
                <a:lumOff val="2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987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85420AF-3253-114B-A394-A53D795A4428}"/>
              </a:ext>
            </a:extLst>
          </p:cNvPr>
          <p:cNvSpPr/>
          <p:nvPr/>
        </p:nvSpPr>
        <p:spPr>
          <a:xfrm>
            <a:off x="3530600" y="853315"/>
            <a:ext cx="5120640" cy="512064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a:extLst>
              <a:ext uri="{FF2B5EF4-FFF2-40B4-BE49-F238E27FC236}">
                <a16:creationId xmlns:a16="http://schemas.microsoft.com/office/drawing/2014/main" id="{62442EEF-F759-FC47-BF58-4F4A116E1AA8}"/>
              </a:ext>
            </a:extLst>
          </p:cNvPr>
          <p:cNvSpPr/>
          <p:nvPr/>
        </p:nvSpPr>
        <p:spPr>
          <a:xfrm>
            <a:off x="2273300" y="449330"/>
            <a:ext cx="8534400" cy="5961888"/>
          </a:xfrm>
          <a:custGeom>
            <a:avLst/>
            <a:gdLst>
              <a:gd name="connsiteX0" fmla="*/ 0 w 8534400"/>
              <a:gd name="connsiteY0" fmla="*/ 2902081 h 5959340"/>
              <a:gd name="connsiteX1" fmla="*/ 1054100 w 8534400"/>
              <a:gd name="connsiteY1" fmla="*/ 2902081 h 5959340"/>
              <a:gd name="connsiteX2" fmla="*/ 1638300 w 8534400"/>
              <a:gd name="connsiteY2" fmla="*/ 2343281 h 5959340"/>
              <a:gd name="connsiteX3" fmla="*/ 1968500 w 8534400"/>
              <a:gd name="connsiteY3" fmla="*/ 2609981 h 5959340"/>
              <a:gd name="connsiteX4" fmla="*/ 2438400 w 8534400"/>
              <a:gd name="connsiteY4" fmla="*/ 4222881 h 5959340"/>
              <a:gd name="connsiteX5" fmla="*/ 2946400 w 8534400"/>
              <a:gd name="connsiteY5" fmla="*/ 958981 h 5959340"/>
              <a:gd name="connsiteX6" fmla="*/ 3149600 w 8534400"/>
              <a:gd name="connsiteY6" fmla="*/ 44581 h 5959340"/>
              <a:gd name="connsiteX7" fmla="*/ 3581400 w 8534400"/>
              <a:gd name="connsiteY7" fmla="*/ 2063881 h 5959340"/>
              <a:gd name="connsiteX8" fmla="*/ 4394200 w 8534400"/>
              <a:gd name="connsiteY8" fmla="*/ 5950081 h 5959340"/>
              <a:gd name="connsiteX9" fmla="*/ 5207000 w 8534400"/>
              <a:gd name="connsiteY9" fmla="*/ 3117981 h 5959340"/>
              <a:gd name="connsiteX10" fmla="*/ 8534400 w 8534400"/>
              <a:gd name="connsiteY10" fmla="*/ 2152781 h 59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5959340">
                <a:moveTo>
                  <a:pt x="0" y="2902081"/>
                </a:moveTo>
                <a:cubicBezTo>
                  <a:pt x="390525" y="2948647"/>
                  <a:pt x="781050" y="2995214"/>
                  <a:pt x="1054100" y="2902081"/>
                </a:cubicBezTo>
                <a:cubicBezTo>
                  <a:pt x="1327150" y="2808948"/>
                  <a:pt x="1485900" y="2391964"/>
                  <a:pt x="1638300" y="2343281"/>
                </a:cubicBezTo>
                <a:cubicBezTo>
                  <a:pt x="1790700" y="2294598"/>
                  <a:pt x="1835150" y="2296714"/>
                  <a:pt x="1968500" y="2609981"/>
                </a:cubicBezTo>
                <a:cubicBezTo>
                  <a:pt x="2101850" y="2923248"/>
                  <a:pt x="2275417" y="4498048"/>
                  <a:pt x="2438400" y="4222881"/>
                </a:cubicBezTo>
                <a:cubicBezTo>
                  <a:pt x="2601383" y="3947714"/>
                  <a:pt x="2827867" y="1655364"/>
                  <a:pt x="2946400" y="958981"/>
                </a:cubicBezTo>
                <a:cubicBezTo>
                  <a:pt x="3064933" y="262598"/>
                  <a:pt x="3043767" y="-139569"/>
                  <a:pt x="3149600" y="44581"/>
                </a:cubicBezTo>
                <a:cubicBezTo>
                  <a:pt x="3255433" y="228731"/>
                  <a:pt x="3373967" y="1079631"/>
                  <a:pt x="3581400" y="2063881"/>
                </a:cubicBezTo>
                <a:cubicBezTo>
                  <a:pt x="3788833" y="3048131"/>
                  <a:pt x="4123267" y="5774398"/>
                  <a:pt x="4394200" y="5950081"/>
                </a:cubicBezTo>
                <a:cubicBezTo>
                  <a:pt x="4665133" y="6125764"/>
                  <a:pt x="4516967" y="3750864"/>
                  <a:pt x="5207000" y="3117981"/>
                </a:cubicBezTo>
                <a:cubicBezTo>
                  <a:pt x="5897033" y="2485098"/>
                  <a:pt x="7215716" y="2318939"/>
                  <a:pt x="8534400" y="2152781"/>
                </a:cubicBezTo>
              </a:path>
            </a:pathLst>
          </a:custGeom>
          <a:noFill/>
          <a:ln w="317500" cap="rnd">
            <a:solidFill>
              <a:schemeClr val="accent2">
                <a:lumMod val="7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13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C6F7A839-85C8-7F41-96C0-BE730339F62E}"/>
              </a:ext>
            </a:extLst>
          </p:cNvPr>
          <p:cNvSpPr/>
          <p:nvPr/>
        </p:nvSpPr>
        <p:spPr>
          <a:xfrm flipH="1">
            <a:off x="2122508" y="3542190"/>
            <a:ext cx="7313592" cy="2482158"/>
          </a:xfrm>
          <a:prstGeom prst="rtTriangle">
            <a:avLst/>
          </a:prstGeom>
          <a:solidFill>
            <a:srgbClr val="BFBFBF"/>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636D1801-2C52-7A40-AC34-5AED3D2BB324}"/>
              </a:ext>
            </a:extLst>
          </p:cNvPr>
          <p:cNvSpPr/>
          <p:nvPr/>
        </p:nvSpPr>
        <p:spPr>
          <a:xfrm>
            <a:off x="2267439" y="1208782"/>
            <a:ext cx="7277174" cy="4815566"/>
          </a:xfrm>
          <a:custGeom>
            <a:avLst/>
            <a:gdLst>
              <a:gd name="connsiteX0" fmla="*/ 7277174 w 7277174"/>
              <a:gd name="connsiteY0" fmla="*/ 0 h 4699901"/>
              <a:gd name="connsiteX1" fmla="*/ 7277174 w 7277174"/>
              <a:gd name="connsiteY1" fmla="*/ 2268655 h 4699901"/>
              <a:gd name="connsiteX2" fmla="*/ 0 w 7277174"/>
              <a:gd name="connsiteY2" fmla="*/ 4699901 h 4699901"/>
              <a:gd name="connsiteX3" fmla="*/ 7277174 w 7277174"/>
              <a:gd name="connsiteY3" fmla="*/ 0 h 4699901"/>
            </a:gdLst>
            <a:ahLst/>
            <a:cxnLst>
              <a:cxn ang="0">
                <a:pos x="connsiteX0" y="connsiteY0"/>
              </a:cxn>
              <a:cxn ang="0">
                <a:pos x="connsiteX1" y="connsiteY1"/>
              </a:cxn>
              <a:cxn ang="0">
                <a:pos x="connsiteX2" y="connsiteY2"/>
              </a:cxn>
              <a:cxn ang="0">
                <a:pos x="connsiteX3" y="connsiteY3"/>
              </a:cxn>
            </a:cxnLst>
            <a:rect l="l" t="t" r="r" b="b"/>
            <a:pathLst>
              <a:path w="7277174" h="4699901">
                <a:moveTo>
                  <a:pt x="7277174" y="0"/>
                </a:moveTo>
                <a:lnTo>
                  <a:pt x="7277174" y="2268655"/>
                </a:lnTo>
                <a:lnTo>
                  <a:pt x="0" y="4699901"/>
                </a:lnTo>
                <a:lnTo>
                  <a:pt x="7277174" y="0"/>
                </a:lnTo>
                <a:close/>
              </a:path>
            </a:pathLst>
          </a:cu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 name="Straight Connector 5">
            <a:extLst>
              <a:ext uri="{FF2B5EF4-FFF2-40B4-BE49-F238E27FC236}">
                <a16:creationId xmlns:a16="http://schemas.microsoft.com/office/drawing/2014/main" id="{8AFF1BB5-69D2-364C-BA96-1195E27773E4}"/>
              </a:ext>
            </a:extLst>
          </p:cNvPr>
          <p:cNvCxnSpPr>
            <a:cxnSpLocks/>
          </p:cNvCxnSpPr>
          <p:nvPr/>
        </p:nvCxnSpPr>
        <p:spPr>
          <a:xfrm flipV="1">
            <a:off x="2381906" y="2480994"/>
            <a:ext cx="7054194" cy="3343677"/>
          </a:xfrm>
          <a:prstGeom prst="line">
            <a:avLst/>
          </a:prstGeom>
          <a:noFill/>
          <a:ln w="317500" cap="rnd">
            <a:solidFill>
              <a:schemeClr val="tx1">
                <a:lumMod val="75000"/>
                <a:lumOff val="2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2" name="Group 1">
            <a:extLst>
              <a:ext uri="{FF2B5EF4-FFF2-40B4-BE49-F238E27FC236}">
                <a16:creationId xmlns:a16="http://schemas.microsoft.com/office/drawing/2014/main" id="{4C7C035B-910C-6741-BCEF-29A9D080C057}"/>
              </a:ext>
            </a:extLst>
          </p:cNvPr>
          <p:cNvGrpSpPr/>
          <p:nvPr/>
        </p:nvGrpSpPr>
        <p:grpSpPr>
          <a:xfrm>
            <a:off x="9059488" y="1301265"/>
            <a:ext cx="822960" cy="2268655"/>
            <a:chOff x="9059488" y="1301265"/>
            <a:chExt cx="822960" cy="2268655"/>
          </a:xfrm>
          <a:effectLst>
            <a:outerShdw blurRad="50800" dist="38100" dir="2700000" algn="tl" rotWithShape="0">
              <a:prstClr val="black">
                <a:alpha val="40000"/>
              </a:prstClr>
            </a:outerShdw>
          </a:effectLst>
        </p:grpSpPr>
        <p:cxnSp>
          <p:nvCxnSpPr>
            <p:cNvPr id="14" name="Straight Connector 13">
              <a:extLst>
                <a:ext uri="{FF2B5EF4-FFF2-40B4-BE49-F238E27FC236}">
                  <a16:creationId xmlns:a16="http://schemas.microsoft.com/office/drawing/2014/main" id="{529387D5-1FE3-9841-B4BC-3221C1052E06}"/>
                </a:ext>
              </a:extLst>
            </p:cNvPr>
            <p:cNvCxnSpPr>
              <a:cxnSpLocks/>
            </p:cNvCxnSpPr>
            <p:nvPr/>
          </p:nvCxnSpPr>
          <p:spPr>
            <a:xfrm>
              <a:off x="9470968" y="1301265"/>
              <a:ext cx="0" cy="2268655"/>
            </a:xfrm>
            <a:prstGeom prst="line">
              <a:avLst/>
            </a:prstGeom>
            <a:noFill/>
            <a:ln w="317500" cap="rnd">
              <a:solidFill>
                <a:schemeClr val="tx1">
                  <a:lumMod val="75000"/>
                  <a:lumOff val="2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4" name="Oval 3">
              <a:extLst>
                <a:ext uri="{FF2B5EF4-FFF2-40B4-BE49-F238E27FC236}">
                  <a16:creationId xmlns:a16="http://schemas.microsoft.com/office/drawing/2014/main" id="{7A2FCF74-91AD-B54B-B1B8-23740AF614A6}"/>
                </a:ext>
              </a:extLst>
            </p:cNvPr>
            <p:cNvSpPr/>
            <p:nvPr/>
          </p:nvSpPr>
          <p:spPr>
            <a:xfrm>
              <a:off x="9059488" y="2083124"/>
              <a:ext cx="822960" cy="8229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385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84A67F-F518-5840-A1BD-D5D3AB7343CF}"/>
              </a:ext>
            </a:extLst>
          </p:cNvPr>
          <p:cNvGrpSpPr/>
          <p:nvPr/>
        </p:nvGrpSpPr>
        <p:grpSpPr>
          <a:xfrm>
            <a:off x="3530600" y="853315"/>
            <a:ext cx="5120640" cy="5120640"/>
            <a:chOff x="3530600" y="853315"/>
            <a:chExt cx="5120640" cy="5120640"/>
          </a:xfrm>
        </p:grpSpPr>
        <p:sp>
          <p:nvSpPr>
            <p:cNvPr id="5" name="Oval 4">
              <a:extLst>
                <a:ext uri="{FF2B5EF4-FFF2-40B4-BE49-F238E27FC236}">
                  <a16:creationId xmlns:a16="http://schemas.microsoft.com/office/drawing/2014/main" id="{B1A6B56E-9E03-0047-AA84-5EBD7409C388}"/>
                </a:ext>
              </a:extLst>
            </p:cNvPr>
            <p:cNvSpPr/>
            <p:nvPr/>
          </p:nvSpPr>
          <p:spPr>
            <a:xfrm>
              <a:off x="3530600" y="853315"/>
              <a:ext cx="5120640" cy="512064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85420AF-3253-114B-A394-A53D795A4428}"/>
                </a:ext>
              </a:extLst>
            </p:cNvPr>
            <p:cNvSpPr/>
            <p:nvPr/>
          </p:nvSpPr>
          <p:spPr>
            <a:xfrm>
              <a:off x="3530600" y="853315"/>
              <a:ext cx="5120640" cy="5120640"/>
            </a:xfrm>
            <a:prstGeom prst="ellipse">
              <a:avLst/>
            </a:prstGeom>
            <a:solidFill>
              <a:srgbClr val="7030A0">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Freeform 1">
            <a:extLst>
              <a:ext uri="{FF2B5EF4-FFF2-40B4-BE49-F238E27FC236}">
                <a16:creationId xmlns:a16="http://schemas.microsoft.com/office/drawing/2014/main" id="{62442EEF-F759-FC47-BF58-4F4A116E1AA8}"/>
              </a:ext>
            </a:extLst>
          </p:cNvPr>
          <p:cNvSpPr/>
          <p:nvPr/>
        </p:nvSpPr>
        <p:spPr>
          <a:xfrm>
            <a:off x="2273300" y="449330"/>
            <a:ext cx="8534400" cy="5961888"/>
          </a:xfrm>
          <a:custGeom>
            <a:avLst/>
            <a:gdLst>
              <a:gd name="connsiteX0" fmla="*/ 0 w 8534400"/>
              <a:gd name="connsiteY0" fmla="*/ 2902081 h 5959340"/>
              <a:gd name="connsiteX1" fmla="*/ 1054100 w 8534400"/>
              <a:gd name="connsiteY1" fmla="*/ 2902081 h 5959340"/>
              <a:gd name="connsiteX2" fmla="*/ 1638300 w 8534400"/>
              <a:gd name="connsiteY2" fmla="*/ 2343281 h 5959340"/>
              <a:gd name="connsiteX3" fmla="*/ 1968500 w 8534400"/>
              <a:gd name="connsiteY3" fmla="*/ 2609981 h 5959340"/>
              <a:gd name="connsiteX4" fmla="*/ 2438400 w 8534400"/>
              <a:gd name="connsiteY4" fmla="*/ 4222881 h 5959340"/>
              <a:gd name="connsiteX5" fmla="*/ 2946400 w 8534400"/>
              <a:gd name="connsiteY5" fmla="*/ 958981 h 5959340"/>
              <a:gd name="connsiteX6" fmla="*/ 3149600 w 8534400"/>
              <a:gd name="connsiteY6" fmla="*/ 44581 h 5959340"/>
              <a:gd name="connsiteX7" fmla="*/ 3581400 w 8534400"/>
              <a:gd name="connsiteY7" fmla="*/ 2063881 h 5959340"/>
              <a:gd name="connsiteX8" fmla="*/ 4394200 w 8534400"/>
              <a:gd name="connsiteY8" fmla="*/ 5950081 h 5959340"/>
              <a:gd name="connsiteX9" fmla="*/ 5207000 w 8534400"/>
              <a:gd name="connsiteY9" fmla="*/ 3117981 h 5959340"/>
              <a:gd name="connsiteX10" fmla="*/ 8534400 w 8534400"/>
              <a:gd name="connsiteY10" fmla="*/ 2152781 h 59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5959340">
                <a:moveTo>
                  <a:pt x="0" y="2902081"/>
                </a:moveTo>
                <a:cubicBezTo>
                  <a:pt x="390525" y="2948647"/>
                  <a:pt x="781050" y="2995214"/>
                  <a:pt x="1054100" y="2902081"/>
                </a:cubicBezTo>
                <a:cubicBezTo>
                  <a:pt x="1327150" y="2808948"/>
                  <a:pt x="1485900" y="2391964"/>
                  <a:pt x="1638300" y="2343281"/>
                </a:cubicBezTo>
                <a:cubicBezTo>
                  <a:pt x="1790700" y="2294598"/>
                  <a:pt x="1835150" y="2296714"/>
                  <a:pt x="1968500" y="2609981"/>
                </a:cubicBezTo>
                <a:cubicBezTo>
                  <a:pt x="2101850" y="2923248"/>
                  <a:pt x="2275417" y="4498048"/>
                  <a:pt x="2438400" y="4222881"/>
                </a:cubicBezTo>
                <a:cubicBezTo>
                  <a:pt x="2601383" y="3947714"/>
                  <a:pt x="2827867" y="1655364"/>
                  <a:pt x="2946400" y="958981"/>
                </a:cubicBezTo>
                <a:cubicBezTo>
                  <a:pt x="3064933" y="262598"/>
                  <a:pt x="3043767" y="-139569"/>
                  <a:pt x="3149600" y="44581"/>
                </a:cubicBezTo>
                <a:cubicBezTo>
                  <a:pt x="3255433" y="228731"/>
                  <a:pt x="3373967" y="1079631"/>
                  <a:pt x="3581400" y="2063881"/>
                </a:cubicBezTo>
                <a:cubicBezTo>
                  <a:pt x="3788833" y="3048131"/>
                  <a:pt x="4123267" y="5774398"/>
                  <a:pt x="4394200" y="5950081"/>
                </a:cubicBezTo>
                <a:cubicBezTo>
                  <a:pt x="4665133" y="6125764"/>
                  <a:pt x="4516967" y="3750864"/>
                  <a:pt x="5207000" y="3117981"/>
                </a:cubicBezTo>
                <a:cubicBezTo>
                  <a:pt x="5897033" y="2485098"/>
                  <a:pt x="7215716" y="2318939"/>
                  <a:pt x="8534400" y="2152781"/>
                </a:cubicBezTo>
              </a:path>
            </a:pathLst>
          </a:custGeom>
          <a:noFill/>
          <a:ln w="317500" cap="rnd">
            <a:solidFill>
              <a:srgbClr val="7030A0"/>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964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DB103-5FF5-A046-9938-B39510B0E9EA}"/>
              </a:ext>
            </a:extLst>
          </p:cNvPr>
          <p:cNvPicPr>
            <a:picLocks noChangeAspect="1"/>
          </p:cNvPicPr>
          <p:nvPr/>
        </p:nvPicPr>
        <p:blipFill>
          <a:blip r:embed="rId2"/>
          <a:stretch>
            <a:fillRect/>
          </a:stretch>
        </p:blipFill>
        <p:spPr>
          <a:xfrm>
            <a:off x="9129014" y="2543635"/>
            <a:ext cx="2838449" cy="177072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E24A435-CCD3-A940-930F-D8ECEE2BEAF2}"/>
              </a:ext>
            </a:extLst>
          </p:cNvPr>
          <p:cNvPicPr>
            <a:picLocks noChangeAspect="1"/>
          </p:cNvPicPr>
          <p:nvPr/>
        </p:nvPicPr>
        <p:blipFill>
          <a:blip r:embed="rId3"/>
          <a:stretch>
            <a:fillRect/>
          </a:stretch>
        </p:blipFill>
        <p:spPr>
          <a:xfrm>
            <a:off x="3026281" y="2806835"/>
            <a:ext cx="2797753" cy="1285875"/>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18B31FC-6FFD-DA43-AC54-A37628969A9D}"/>
              </a:ext>
            </a:extLst>
          </p:cNvPr>
          <p:cNvSpPr txBox="1"/>
          <p:nvPr/>
        </p:nvSpPr>
        <p:spPr>
          <a:xfrm>
            <a:off x="226745" y="1701800"/>
            <a:ext cx="2188933" cy="461665"/>
          </a:xfrm>
          <a:prstGeom prst="rect">
            <a:avLst/>
          </a:prstGeom>
          <a:noFill/>
        </p:spPr>
        <p:txBody>
          <a:bodyPr wrap="none" rtlCol="0">
            <a:spAutoFit/>
          </a:bodyPr>
          <a:lstStyle/>
          <a:p>
            <a:r>
              <a:rPr lang="en-US" sz="2400" dirty="0"/>
              <a:t>Slope Variability</a:t>
            </a:r>
          </a:p>
        </p:txBody>
      </p:sp>
      <p:sp>
        <p:nvSpPr>
          <p:cNvPr id="9" name="TextBox 8">
            <a:extLst>
              <a:ext uri="{FF2B5EF4-FFF2-40B4-BE49-F238E27FC236}">
                <a16:creationId xmlns:a16="http://schemas.microsoft.com/office/drawing/2014/main" id="{83CA8498-20EF-914B-87C8-DE8918BA8B5C}"/>
              </a:ext>
            </a:extLst>
          </p:cNvPr>
          <p:cNvSpPr txBox="1"/>
          <p:nvPr/>
        </p:nvSpPr>
        <p:spPr>
          <a:xfrm>
            <a:off x="3694573" y="1701799"/>
            <a:ext cx="1210588" cy="461665"/>
          </a:xfrm>
          <a:prstGeom prst="rect">
            <a:avLst/>
          </a:prstGeom>
          <a:noFill/>
        </p:spPr>
        <p:txBody>
          <a:bodyPr wrap="none" rtlCol="0">
            <a:spAutoFit/>
          </a:bodyPr>
          <a:lstStyle/>
          <a:p>
            <a:r>
              <a:rPr lang="en-US" sz="2400" dirty="0"/>
              <a:t>Geology</a:t>
            </a:r>
          </a:p>
        </p:txBody>
      </p:sp>
      <p:sp>
        <p:nvSpPr>
          <p:cNvPr id="10" name="TextBox 9">
            <a:extLst>
              <a:ext uri="{FF2B5EF4-FFF2-40B4-BE49-F238E27FC236}">
                <a16:creationId xmlns:a16="http://schemas.microsoft.com/office/drawing/2014/main" id="{94369649-45B5-154F-A053-29CAB36F3683}"/>
              </a:ext>
            </a:extLst>
          </p:cNvPr>
          <p:cNvSpPr txBox="1"/>
          <p:nvPr/>
        </p:nvSpPr>
        <p:spPr>
          <a:xfrm>
            <a:off x="5995747" y="1701798"/>
            <a:ext cx="2628155" cy="461665"/>
          </a:xfrm>
          <a:prstGeom prst="rect">
            <a:avLst/>
          </a:prstGeom>
          <a:noFill/>
        </p:spPr>
        <p:txBody>
          <a:bodyPr wrap="none" rtlCol="0">
            <a:spAutoFit/>
          </a:bodyPr>
          <a:lstStyle/>
          <a:p>
            <a:r>
              <a:rPr lang="en-US" sz="2400" dirty="0"/>
              <a:t>Disturbance regime</a:t>
            </a:r>
          </a:p>
        </p:txBody>
      </p:sp>
      <p:sp>
        <p:nvSpPr>
          <p:cNvPr id="11" name="TextBox 10">
            <a:extLst>
              <a:ext uri="{FF2B5EF4-FFF2-40B4-BE49-F238E27FC236}">
                <a16:creationId xmlns:a16="http://schemas.microsoft.com/office/drawing/2014/main" id="{C1CD0BD7-F7E1-D94F-BEF5-DEAF04DD6163}"/>
              </a:ext>
            </a:extLst>
          </p:cNvPr>
          <p:cNvSpPr txBox="1"/>
          <p:nvPr/>
        </p:nvSpPr>
        <p:spPr>
          <a:xfrm>
            <a:off x="9065514" y="1718961"/>
            <a:ext cx="2788712" cy="461665"/>
          </a:xfrm>
          <a:prstGeom prst="rect">
            <a:avLst/>
          </a:prstGeom>
          <a:noFill/>
        </p:spPr>
        <p:txBody>
          <a:bodyPr wrap="none" rtlCol="0">
            <a:spAutoFit/>
          </a:bodyPr>
          <a:lstStyle/>
          <a:p>
            <a:r>
              <a:rPr lang="en-US" sz="2400" dirty="0"/>
              <a:t>Management history</a:t>
            </a:r>
          </a:p>
        </p:txBody>
      </p:sp>
      <p:sp>
        <p:nvSpPr>
          <p:cNvPr id="12" name="TextBox 11">
            <a:extLst>
              <a:ext uri="{FF2B5EF4-FFF2-40B4-BE49-F238E27FC236}">
                <a16:creationId xmlns:a16="http://schemas.microsoft.com/office/drawing/2014/main" id="{65E06979-954D-7B4B-8B31-8B665165EBC7}"/>
              </a:ext>
            </a:extLst>
          </p:cNvPr>
          <p:cNvSpPr txBox="1"/>
          <p:nvPr/>
        </p:nvSpPr>
        <p:spPr>
          <a:xfrm>
            <a:off x="4437858" y="2719239"/>
            <a:ext cx="960006" cy="369332"/>
          </a:xfrm>
          <a:prstGeom prst="rect">
            <a:avLst/>
          </a:prstGeom>
          <a:noFill/>
        </p:spPr>
        <p:txBody>
          <a:bodyPr wrap="none" rtlCol="0">
            <a:spAutoFit/>
          </a:bodyPr>
          <a:lstStyle/>
          <a:p>
            <a:r>
              <a:rPr lang="en-US" dirty="0"/>
              <a:t>Erodible</a:t>
            </a:r>
          </a:p>
        </p:txBody>
      </p:sp>
      <p:sp>
        <p:nvSpPr>
          <p:cNvPr id="13" name="TextBox 12">
            <a:extLst>
              <a:ext uri="{FF2B5EF4-FFF2-40B4-BE49-F238E27FC236}">
                <a16:creationId xmlns:a16="http://schemas.microsoft.com/office/drawing/2014/main" id="{EB14E42B-377C-714D-879C-CB93AF98F6BD}"/>
              </a:ext>
            </a:extLst>
          </p:cNvPr>
          <p:cNvSpPr txBox="1"/>
          <p:nvPr/>
        </p:nvSpPr>
        <p:spPr>
          <a:xfrm>
            <a:off x="3381833" y="3680469"/>
            <a:ext cx="1032334" cy="369332"/>
          </a:xfrm>
          <a:prstGeom prst="rect">
            <a:avLst/>
          </a:prstGeom>
          <a:noFill/>
        </p:spPr>
        <p:txBody>
          <a:bodyPr wrap="none" rtlCol="0">
            <a:spAutoFit/>
          </a:bodyPr>
          <a:lstStyle/>
          <a:p>
            <a:r>
              <a:rPr lang="en-US" dirty="0"/>
              <a:t>Resistant</a:t>
            </a:r>
          </a:p>
        </p:txBody>
      </p:sp>
      <p:pic>
        <p:nvPicPr>
          <p:cNvPr id="14" name="Picture 13">
            <a:extLst>
              <a:ext uri="{FF2B5EF4-FFF2-40B4-BE49-F238E27FC236}">
                <a16:creationId xmlns:a16="http://schemas.microsoft.com/office/drawing/2014/main" id="{95B2A3D8-8543-9147-9DA9-22DF34C9AB8D}"/>
              </a:ext>
            </a:extLst>
          </p:cNvPr>
          <p:cNvPicPr>
            <a:picLocks noChangeAspect="1"/>
          </p:cNvPicPr>
          <p:nvPr/>
        </p:nvPicPr>
        <p:blipFill>
          <a:blip r:embed="rId4"/>
          <a:stretch>
            <a:fillRect/>
          </a:stretch>
        </p:blipFill>
        <p:spPr>
          <a:xfrm>
            <a:off x="6319886" y="2551875"/>
            <a:ext cx="2514115" cy="1795797"/>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039FC1A5-A635-B04D-B86D-70A72FE7E873}"/>
              </a:ext>
            </a:extLst>
          </p:cNvPr>
          <p:cNvPicPr>
            <a:picLocks noChangeAspect="1"/>
          </p:cNvPicPr>
          <p:nvPr/>
        </p:nvPicPr>
        <p:blipFill>
          <a:blip r:embed="rId5"/>
          <a:stretch>
            <a:fillRect/>
          </a:stretch>
        </p:blipFill>
        <p:spPr>
          <a:xfrm>
            <a:off x="143878" y="2728688"/>
            <a:ext cx="2188933" cy="14006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8039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8A4E0FD3-E21A-724B-8651-BF1DE666F78D}"/>
              </a:ext>
            </a:extLst>
          </p:cNvPr>
          <p:cNvSpPr/>
          <p:nvPr/>
        </p:nvSpPr>
        <p:spPr>
          <a:xfrm flipH="1">
            <a:off x="2051484" y="3489196"/>
            <a:ext cx="7313592" cy="2482158"/>
          </a:xfrm>
          <a:prstGeom prst="rtTriangle">
            <a:avLst/>
          </a:prstGeom>
          <a:solidFill>
            <a:srgbClr val="BFBFBF"/>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D6B0D50B-357A-1045-BA5C-8F8DC5123F54}"/>
              </a:ext>
            </a:extLst>
          </p:cNvPr>
          <p:cNvSpPr/>
          <p:nvPr/>
        </p:nvSpPr>
        <p:spPr>
          <a:xfrm>
            <a:off x="2212812" y="1174758"/>
            <a:ext cx="7350010" cy="4699901"/>
          </a:xfrm>
          <a:custGeom>
            <a:avLst/>
            <a:gdLst>
              <a:gd name="connsiteX0" fmla="*/ 7277174 w 7277174"/>
              <a:gd name="connsiteY0" fmla="*/ 0 h 4699901"/>
              <a:gd name="connsiteX1" fmla="*/ 7277174 w 7277174"/>
              <a:gd name="connsiteY1" fmla="*/ 2268655 h 4699901"/>
              <a:gd name="connsiteX2" fmla="*/ 0 w 7277174"/>
              <a:gd name="connsiteY2" fmla="*/ 4699901 h 4699901"/>
              <a:gd name="connsiteX3" fmla="*/ 7277174 w 7277174"/>
              <a:gd name="connsiteY3" fmla="*/ 0 h 4699901"/>
            </a:gdLst>
            <a:ahLst/>
            <a:cxnLst>
              <a:cxn ang="0">
                <a:pos x="connsiteX0" y="connsiteY0"/>
              </a:cxn>
              <a:cxn ang="0">
                <a:pos x="connsiteX1" y="connsiteY1"/>
              </a:cxn>
              <a:cxn ang="0">
                <a:pos x="connsiteX2" y="connsiteY2"/>
              </a:cxn>
              <a:cxn ang="0">
                <a:pos x="connsiteX3" y="connsiteY3"/>
              </a:cxn>
            </a:cxnLst>
            <a:rect l="l" t="t" r="r" b="b"/>
            <a:pathLst>
              <a:path w="7277174" h="4699901">
                <a:moveTo>
                  <a:pt x="7277174" y="0"/>
                </a:moveTo>
                <a:lnTo>
                  <a:pt x="7277174" y="2268655"/>
                </a:lnTo>
                <a:lnTo>
                  <a:pt x="0" y="4699901"/>
                </a:lnTo>
                <a:lnTo>
                  <a:pt x="727717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636D1801-2C52-7A40-AC34-5AED3D2BB324}"/>
              </a:ext>
            </a:extLst>
          </p:cNvPr>
          <p:cNvSpPr/>
          <p:nvPr/>
        </p:nvSpPr>
        <p:spPr>
          <a:xfrm>
            <a:off x="2258842" y="1199240"/>
            <a:ext cx="7277174" cy="4699901"/>
          </a:xfrm>
          <a:custGeom>
            <a:avLst/>
            <a:gdLst>
              <a:gd name="connsiteX0" fmla="*/ 7277174 w 7277174"/>
              <a:gd name="connsiteY0" fmla="*/ 0 h 4699901"/>
              <a:gd name="connsiteX1" fmla="*/ 7277174 w 7277174"/>
              <a:gd name="connsiteY1" fmla="*/ 2268655 h 4699901"/>
              <a:gd name="connsiteX2" fmla="*/ 0 w 7277174"/>
              <a:gd name="connsiteY2" fmla="*/ 4699901 h 4699901"/>
              <a:gd name="connsiteX3" fmla="*/ 7277174 w 7277174"/>
              <a:gd name="connsiteY3" fmla="*/ 0 h 4699901"/>
            </a:gdLst>
            <a:ahLst/>
            <a:cxnLst>
              <a:cxn ang="0">
                <a:pos x="connsiteX0" y="connsiteY0"/>
              </a:cxn>
              <a:cxn ang="0">
                <a:pos x="connsiteX1" y="connsiteY1"/>
              </a:cxn>
              <a:cxn ang="0">
                <a:pos x="connsiteX2" y="connsiteY2"/>
              </a:cxn>
              <a:cxn ang="0">
                <a:pos x="connsiteX3" y="connsiteY3"/>
              </a:cxn>
            </a:cxnLst>
            <a:rect l="l" t="t" r="r" b="b"/>
            <a:pathLst>
              <a:path w="7277174" h="4699901">
                <a:moveTo>
                  <a:pt x="7277174" y="0"/>
                </a:moveTo>
                <a:lnTo>
                  <a:pt x="7277174" y="2268655"/>
                </a:lnTo>
                <a:lnTo>
                  <a:pt x="0" y="4699901"/>
                </a:lnTo>
                <a:lnTo>
                  <a:pt x="7277174" y="0"/>
                </a:lnTo>
                <a:close/>
              </a:path>
            </a:pathLst>
          </a:custGeom>
          <a:solidFill>
            <a:srgbClr val="D7BB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 name="Straight Connector 5">
            <a:extLst>
              <a:ext uri="{FF2B5EF4-FFF2-40B4-BE49-F238E27FC236}">
                <a16:creationId xmlns:a16="http://schemas.microsoft.com/office/drawing/2014/main" id="{8AFF1BB5-69D2-364C-BA96-1195E27773E4}"/>
              </a:ext>
            </a:extLst>
          </p:cNvPr>
          <p:cNvCxnSpPr>
            <a:cxnSpLocks/>
          </p:cNvCxnSpPr>
          <p:nvPr/>
        </p:nvCxnSpPr>
        <p:spPr>
          <a:xfrm flipV="1">
            <a:off x="2381906" y="2431006"/>
            <a:ext cx="7055414" cy="3393666"/>
          </a:xfrm>
          <a:prstGeom prst="line">
            <a:avLst/>
          </a:prstGeom>
          <a:noFill/>
          <a:ln w="317500" cap="rnd">
            <a:solidFill>
              <a:srgbClr val="7030A0"/>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8" name="Group 7">
            <a:extLst>
              <a:ext uri="{FF2B5EF4-FFF2-40B4-BE49-F238E27FC236}">
                <a16:creationId xmlns:a16="http://schemas.microsoft.com/office/drawing/2014/main" id="{32E4218B-3510-964D-BEBB-778C7842EADE}"/>
              </a:ext>
            </a:extLst>
          </p:cNvPr>
          <p:cNvGrpSpPr/>
          <p:nvPr/>
        </p:nvGrpSpPr>
        <p:grpSpPr>
          <a:xfrm>
            <a:off x="9068741" y="1349406"/>
            <a:ext cx="822960" cy="2041494"/>
            <a:chOff x="9068741" y="1349406"/>
            <a:chExt cx="822960" cy="2041494"/>
          </a:xfrm>
          <a:effectLst>
            <a:outerShdw blurRad="50800" dist="38100" dir="2700000" algn="tl" rotWithShape="0">
              <a:prstClr val="black">
                <a:alpha val="40000"/>
              </a:prstClr>
            </a:outerShdw>
          </a:effectLst>
        </p:grpSpPr>
        <p:cxnSp>
          <p:nvCxnSpPr>
            <p:cNvPr id="14" name="Straight Connector 13">
              <a:extLst>
                <a:ext uri="{FF2B5EF4-FFF2-40B4-BE49-F238E27FC236}">
                  <a16:creationId xmlns:a16="http://schemas.microsoft.com/office/drawing/2014/main" id="{529387D5-1FE3-9841-B4BC-3221C1052E06}"/>
                </a:ext>
              </a:extLst>
            </p:cNvPr>
            <p:cNvCxnSpPr>
              <a:cxnSpLocks/>
            </p:cNvCxnSpPr>
            <p:nvPr/>
          </p:nvCxnSpPr>
          <p:spPr>
            <a:xfrm flipH="1">
              <a:off x="9464126" y="1349406"/>
              <a:ext cx="10061" cy="2041494"/>
            </a:xfrm>
            <a:prstGeom prst="line">
              <a:avLst/>
            </a:prstGeom>
            <a:noFill/>
            <a:ln w="317500" cap="rnd">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4" name="Oval 3">
              <a:extLst>
                <a:ext uri="{FF2B5EF4-FFF2-40B4-BE49-F238E27FC236}">
                  <a16:creationId xmlns:a16="http://schemas.microsoft.com/office/drawing/2014/main" id="{7A2FCF74-91AD-B54B-B1B8-23740AF614A6}"/>
                </a:ext>
              </a:extLst>
            </p:cNvPr>
            <p:cNvSpPr/>
            <p:nvPr/>
          </p:nvSpPr>
          <p:spPr>
            <a:xfrm>
              <a:off x="9068741" y="2019526"/>
              <a:ext cx="822960" cy="82296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7581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B8DD053D-D9E6-C747-82C0-43E62AA163C7}"/>
              </a:ext>
            </a:extLst>
          </p:cNvPr>
          <p:cNvSpPr/>
          <p:nvPr/>
        </p:nvSpPr>
        <p:spPr>
          <a:xfrm flipH="1">
            <a:off x="2049671" y="4504412"/>
            <a:ext cx="7313592" cy="1436574"/>
          </a:xfrm>
          <a:prstGeom prst="rtTriangle">
            <a:avLst/>
          </a:prstGeom>
          <a:solidFill>
            <a:srgbClr val="BFBFBF"/>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537BB678-21EB-4541-A4B9-42F863F3767F}"/>
              </a:ext>
            </a:extLst>
          </p:cNvPr>
          <p:cNvSpPr/>
          <p:nvPr/>
        </p:nvSpPr>
        <p:spPr>
          <a:xfrm flipH="1">
            <a:off x="2092299" y="461934"/>
            <a:ext cx="7386429" cy="5419887"/>
          </a:xfrm>
          <a:custGeom>
            <a:avLst/>
            <a:gdLst>
              <a:gd name="connsiteX0" fmla="*/ 0 w 7386429"/>
              <a:gd name="connsiteY0" fmla="*/ 0 h 5419887"/>
              <a:gd name="connsiteX1" fmla="*/ 0 w 7386429"/>
              <a:gd name="connsiteY1" fmla="*/ 4046566 h 5419887"/>
              <a:gd name="connsiteX2" fmla="*/ 7123647 w 7386429"/>
              <a:gd name="connsiteY2" fmla="*/ 5419887 h 5419887"/>
              <a:gd name="connsiteX3" fmla="*/ 7386429 w 7386429"/>
              <a:gd name="connsiteY3" fmla="*/ 5419887 h 5419887"/>
              <a:gd name="connsiteX4" fmla="*/ 0 w 7386429"/>
              <a:gd name="connsiteY4" fmla="*/ 0 h 5419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6429" h="5419887">
                <a:moveTo>
                  <a:pt x="0" y="0"/>
                </a:moveTo>
                <a:lnTo>
                  <a:pt x="0" y="4046566"/>
                </a:lnTo>
                <a:lnTo>
                  <a:pt x="7123647" y="5419887"/>
                </a:lnTo>
                <a:lnTo>
                  <a:pt x="7386429" y="5419887"/>
                </a:lnTo>
                <a:lnTo>
                  <a:pt x="0" y="0"/>
                </a:lnTo>
                <a:close/>
              </a:path>
            </a:pathLst>
          </a:custGeom>
          <a:solidFill>
            <a:srgbClr val="F8CBAD"/>
          </a:solidFill>
          <a:ln w="1270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 name="Straight Connector 5">
            <a:extLst>
              <a:ext uri="{FF2B5EF4-FFF2-40B4-BE49-F238E27FC236}">
                <a16:creationId xmlns:a16="http://schemas.microsoft.com/office/drawing/2014/main" id="{8AFF1BB5-69D2-364C-BA96-1195E27773E4}"/>
              </a:ext>
            </a:extLst>
          </p:cNvPr>
          <p:cNvCxnSpPr>
            <a:cxnSpLocks/>
          </p:cNvCxnSpPr>
          <p:nvPr/>
        </p:nvCxnSpPr>
        <p:spPr>
          <a:xfrm flipV="1">
            <a:off x="2212811" y="2480995"/>
            <a:ext cx="7223289" cy="3400826"/>
          </a:xfrm>
          <a:prstGeom prst="line">
            <a:avLst/>
          </a:prstGeom>
          <a:noFill/>
          <a:ln w="317500" cap="rnd">
            <a:solidFill>
              <a:schemeClr val="accent2">
                <a:lumMod val="7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3" name="Group 2">
            <a:extLst>
              <a:ext uri="{FF2B5EF4-FFF2-40B4-BE49-F238E27FC236}">
                <a16:creationId xmlns:a16="http://schemas.microsoft.com/office/drawing/2014/main" id="{6332EACC-E62E-1E4B-9DC6-A4BA5BB3733B}"/>
              </a:ext>
            </a:extLst>
          </p:cNvPr>
          <p:cNvGrpSpPr/>
          <p:nvPr/>
        </p:nvGrpSpPr>
        <p:grpSpPr>
          <a:xfrm>
            <a:off x="8951783" y="571645"/>
            <a:ext cx="822960" cy="3932767"/>
            <a:chOff x="9109876" y="550333"/>
            <a:chExt cx="822960" cy="3932767"/>
          </a:xfrm>
          <a:effectLst>
            <a:outerShdw blurRad="50800" dist="38100" dir="2700000" algn="tl" rotWithShape="0">
              <a:prstClr val="black">
                <a:alpha val="40000"/>
              </a:prstClr>
            </a:outerShdw>
          </a:effectLst>
        </p:grpSpPr>
        <p:cxnSp>
          <p:nvCxnSpPr>
            <p:cNvPr id="14" name="Straight Connector 13">
              <a:extLst>
                <a:ext uri="{FF2B5EF4-FFF2-40B4-BE49-F238E27FC236}">
                  <a16:creationId xmlns:a16="http://schemas.microsoft.com/office/drawing/2014/main" id="{529387D5-1FE3-9841-B4BC-3221C1052E06}"/>
                </a:ext>
              </a:extLst>
            </p:cNvPr>
            <p:cNvCxnSpPr>
              <a:cxnSpLocks/>
            </p:cNvCxnSpPr>
            <p:nvPr/>
          </p:nvCxnSpPr>
          <p:spPr>
            <a:xfrm>
              <a:off x="9521356" y="550333"/>
              <a:ext cx="0" cy="3932767"/>
            </a:xfrm>
            <a:prstGeom prst="line">
              <a:avLst/>
            </a:prstGeom>
            <a:noFill/>
            <a:ln w="317500" cap="rnd">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4" name="Oval 3">
              <a:extLst>
                <a:ext uri="{FF2B5EF4-FFF2-40B4-BE49-F238E27FC236}">
                  <a16:creationId xmlns:a16="http://schemas.microsoft.com/office/drawing/2014/main" id="{7A2FCF74-91AD-B54B-B1B8-23740AF614A6}"/>
                </a:ext>
              </a:extLst>
            </p:cNvPr>
            <p:cNvSpPr/>
            <p:nvPr/>
          </p:nvSpPr>
          <p:spPr>
            <a:xfrm>
              <a:off x="9109876" y="2105236"/>
              <a:ext cx="822960" cy="822960"/>
            </a:xfrm>
            <a:prstGeom prst="ellipse">
              <a:avLst/>
            </a:prstGeom>
            <a:solidFill>
              <a:srgbClr val="C55A1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593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0B91AC5-4849-2743-A019-1195D8EC4955}"/>
              </a:ext>
            </a:extLst>
          </p:cNvPr>
          <p:cNvSpPr/>
          <p:nvPr/>
        </p:nvSpPr>
        <p:spPr>
          <a:xfrm>
            <a:off x="2204214" y="1761893"/>
            <a:ext cx="8452624" cy="3901487"/>
          </a:xfrm>
          <a:custGeom>
            <a:avLst/>
            <a:gdLst>
              <a:gd name="connsiteX0" fmla="*/ 3672478 w 3752347"/>
              <a:gd name="connsiteY0" fmla="*/ 0 h 3010830"/>
              <a:gd name="connsiteX1" fmla="*/ 3752347 w 3752347"/>
              <a:gd name="connsiteY1" fmla="*/ 0 h 3010830"/>
              <a:gd name="connsiteX2" fmla="*/ 3752347 w 3752347"/>
              <a:gd name="connsiteY2" fmla="*/ 3010830 h 3010830"/>
              <a:gd name="connsiteX3" fmla="*/ 0 w 3752347"/>
              <a:gd name="connsiteY3" fmla="*/ 3010830 h 3010830"/>
              <a:gd name="connsiteX4" fmla="*/ 193058 w 3752347"/>
              <a:gd name="connsiteY4" fmla="*/ 3005899 h 3010830"/>
              <a:gd name="connsiteX5" fmla="*/ 3634212 w 3752347"/>
              <a:gd name="connsiteY5" fmla="*/ 167490 h 3010830"/>
              <a:gd name="connsiteX6" fmla="*/ 3672478 w 3752347"/>
              <a:gd name="connsiteY6" fmla="*/ 0 h 30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2347" h="3010830">
                <a:moveTo>
                  <a:pt x="3672478" y="0"/>
                </a:moveTo>
                <a:lnTo>
                  <a:pt x="3752347" y="0"/>
                </a:lnTo>
                <a:lnTo>
                  <a:pt x="3752347" y="3010830"/>
                </a:lnTo>
                <a:lnTo>
                  <a:pt x="0" y="3010830"/>
                </a:lnTo>
                <a:lnTo>
                  <a:pt x="193058" y="3005899"/>
                </a:lnTo>
                <a:cubicBezTo>
                  <a:pt x="1855924" y="2920747"/>
                  <a:pt x="3233191" y="1742045"/>
                  <a:pt x="3634212" y="167490"/>
                </a:cubicBezTo>
                <a:lnTo>
                  <a:pt x="3672478"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eeform 6">
            <a:extLst>
              <a:ext uri="{FF2B5EF4-FFF2-40B4-BE49-F238E27FC236}">
                <a16:creationId xmlns:a16="http://schemas.microsoft.com/office/drawing/2014/main" id="{7DC4CDD2-9957-524E-8538-8303874DC29B}"/>
              </a:ext>
            </a:extLst>
          </p:cNvPr>
          <p:cNvSpPr/>
          <p:nvPr/>
        </p:nvSpPr>
        <p:spPr>
          <a:xfrm>
            <a:off x="1366345" y="1626895"/>
            <a:ext cx="4729655" cy="4039817"/>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3" name="Straight Connector 22">
            <a:extLst>
              <a:ext uri="{FF2B5EF4-FFF2-40B4-BE49-F238E27FC236}">
                <a16:creationId xmlns:a16="http://schemas.microsoft.com/office/drawing/2014/main" id="{E08655E1-B5B4-DB43-9911-61757E4BD500}"/>
              </a:ext>
            </a:extLst>
          </p:cNvPr>
          <p:cNvCxnSpPr/>
          <p:nvPr/>
        </p:nvCxnSpPr>
        <p:spPr>
          <a:xfrm>
            <a:off x="6096000" y="1593425"/>
            <a:ext cx="0" cy="4124512"/>
          </a:xfrm>
          <a:prstGeom prst="line">
            <a:avLst/>
          </a:prstGeom>
          <a:ln w="1270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2B97ED7-7718-FC44-8D38-22D2649EE311}"/>
              </a:ext>
            </a:extLst>
          </p:cNvPr>
          <p:cNvSpPr/>
          <p:nvPr/>
        </p:nvSpPr>
        <p:spPr>
          <a:xfrm>
            <a:off x="8558057" y="4684363"/>
            <a:ext cx="718059" cy="649912"/>
          </a:xfrm>
          <a:prstGeom prst="rect">
            <a:avLst/>
          </a:prstGeom>
          <a:solidFill>
            <a:schemeClr val="bg1">
              <a:lumMod val="65000"/>
            </a:schemeClr>
          </a:solidFill>
          <a:ln w="2286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419EA37-9698-7240-A2F6-80EE1626E783}"/>
              </a:ext>
            </a:extLst>
          </p:cNvPr>
          <p:cNvSpPr/>
          <p:nvPr/>
        </p:nvSpPr>
        <p:spPr>
          <a:xfrm>
            <a:off x="9777992" y="4735785"/>
            <a:ext cx="718059" cy="649912"/>
          </a:xfrm>
          <a:prstGeom prst="rect">
            <a:avLst/>
          </a:prstGeom>
          <a:solidFill>
            <a:schemeClr val="bg1">
              <a:lumMod val="65000"/>
            </a:schemeClr>
          </a:solidFill>
          <a:ln w="2286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75AF01E-BF7D-AB4E-900C-107EDF4FB95A}"/>
              </a:ext>
            </a:extLst>
          </p:cNvPr>
          <p:cNvSpPr/>
          <p:nvPr/>
        </p:nvSpPr>
        <p:spPr>
          <a:xfrm>
            <a:off x="9078985" y="3838898"/>
            <a:ext cx="567910" cy="516360"/>
          </a:xfrm>
          <a:prstGeom prst="rect">
            <a:avLst/>
          </a:prstGeom>
          <a:solidFill>
            <a:schemeClr val="bg1">
              <a:lumMod val="65000"/>
            </a:schemeClr>
          </a:solidFill>
          <a:ln w="2286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A378068-7A5B-C940-AC79-47B06F94F032}"/>
              </a:ext>
            </a:extLst>
          </p:cNvPr>
          <p:cNvSpPr/>
          <p:nvPr/>
        </p:nvSpPr>
        <p:spPr>
          <a:xfrm rot="5400000">
            <a:off x="9950713" y="3006728"/>
            <a:ext cx="693920" cy="484223"/>
          </a:xfrm>
          <a:prstGeom prst="rect">
            <a:avLst/>
          </a:prstGeom>
          <a:solidFill>
            <a:schemeClr val="bg1">
              <a:lumMod val="65000"/>
            </a:schemeClr>
          </a:solidFill>
          <a:ln w="2286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7CFB7EA-598E-3549-B50F-E6A59E14B04B}"/>
              </a:ext>
            </a:extLst>
          </p:cNvPr>
          <p:cNvSpPr/>
          <p:nvPr/>
        </p:nvSpPr>
        <p:spPr>
          <a:xfrm>
            <a:off x="9987786" y="3955047"/>
            <a:ext cx="480779" cy="404090"/>
          </a:xfrm>
          <a:prstGeom prst="rect">
            <a:avLst/>
          </a:prstGeom>
          <a:solidFill>
            <a:schemeClr val="bg1">
              <a:lumMod val="65000"/>
            </a:schemeClr>
          </a:solidFill>
          <a:ln w="2286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4551222-CE95-A648-BB6C-1E3BF3EC201D}"/>
              </a:ext>
            </a:extLst>
          </p:cNvPr>
          <p:cNvSpPr/>
          <p:nvPr/>
        </p:nvSpPr>
        <p:spPr>
          <a:xfrm>
            <a:off x="7421063" y="4783167"/>
            <a:ext cx="718059" cy="649912"/>
          </a:xfrm>
          <a:prstGeom prst="rect">
            <a:avLst/>
          </a:prstGeom>
          <a:solidFill>
            <a:schemeClr val="bg1">
              <a:lumMod val="65000"/>
            </a:schemeClr>
          </a:solidFill>
          <a:ln w="2286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B89BB25-1919-8B44-ACD7-FFCEE99C5BCB}"/>
              </a:ext>
            </a:extLst>
          </p:cNvPr>
          <p:cNvSpPr/>
          <p:nvPr/>
        </p:nvSpPr>
        <p:spPr>
          <a:xfrm>
            <a:off x="6490302" y="5171090"/>
            <a:ext cx="443563" cy="346392"/>
          </a:xfrm>
          <a:prstGeom prst="rect">
            <a:avLst/>
          </a:prstGeom>
          <a:solidFill>
            <a:schemeClr val="bg1">
              <a:lumMod val="65000"/>
            </a:schemeClr>
          </a:solidFill>
          <a:ln w="2286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F6B6C49-19C1-D84D-86EE-438ECA1A3838}"/>
              </a:ext>
            </a:extLst>
          </p:cNvPr>
          <p:cNvSpPr/>
          <p:nvPr/>
        </p:nvSpPr>
        <p:spPr>
          <a:xfrm>
            <a:off x="8414804" y="4253095"/>
            <a:ext cx="203422" cy="117674"/>
          </a:xfrm>
          <a:prstGeom prst="rect">
            <a:avLst/>
          </a:prstGeom>
          <a:solidFill>
            <a:schemeClr val="bg1">
              <a:lumMod val="65000"/>
            </a:schemeClr>
          </a:solidFill>
          <a:ln w="2286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DB901DFE-0218-BA4E-8230-E4613BDD8939}"/>
              </a:ext>
            </a:extLst>
          </p:cNvPr>
          <p:cNvSpPr/>
          <p:nvPr/>
        </p:nvSpPr>
        <p:spPr>
          <a:xfrm>
            <a:off x="1538952" y="2252999"/>
            <a:ext cx="3804671" cy="3248749"/>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bg2">
              <a:lumMod val="50000"/>
            </a:schemeClr>
          </a:solidFill>
          <a:ln w="3175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61">
            <a:extLst>
              <a:ext uri="{FF2B5EF4-FFF2-40B4-BE49-F238E27FC236}">
                <a16:creationId xmlns:a16="http://schemas.microsoft.com/office/drawing/2014/main" id="{52781DB9-78B1-2641-97A4-7C53794BC41D}"/>
              </a:ext>
            </a:extLst>
          </p:cNvPr>
          <p:cNvSpPr/>
          <p:nvPr/>
        </p:nvSpPr>
        <p:spPr>
          <a:xfrm>
            <a:off x="1523376" y="3157906"/>
            <a:ext cx="2457918" cy="2343842"/>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tx1">
              <a:lumMod val="85000"/>
              <a:lumOff val="15000"/>
            </a:schemeClr>
          </a:solid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E38E45A-3E70-DE4A-8471-1A2A54D00226}"/>
              </a:ext>
            </a:extLst>
          </p:cNvPr>
          <p:cNvSpPr/>
          <p:nvPr/>
        </p:nvSpPr>
        <p:spPr>
          <a:xfrm>
            <a:off x="6436891" y="1740117"/>
            <a:ext cx="3318031" cy="2282677"/>
          </a:xfrm>
          <a:custGeom>
            <a:avLst/>
            <a:gdLst>
              <a:gd name="connsiteX0" fmla="*/ 1577560 w 1686621"/>
              <a:gd name="connsiteY0" fmla="*/ 0 h 1259999"/>
              <a:gd name="connsiteX1" fmla="*/ 1686621 w 1686621"/>
              <a:gd name="connsiteY1" fmla="*/ 0 h 1259999"/>
              <a:gd name="connsiteX2" fmla="*/ 1685332 w 1686621"/>
              <a:gd name="connsiteY2" fmla="*/ 11969 h 1259999"/>
              <a:gd name="connsiteX3" fmla="*/ 1012548 w 1686621"/>
              <a:gd name="connsiteY3" fmla="*/ 893953 h 1259999"/>
              <a:gd name="connsiteX4" fmla="*/ 506463 w 1686621"/>
              <a:gd name="connsiteY4" fmla="*/ 1132980 h 1259999"/>
              <a:gd name="connsiteX5" fmla="*/ 417816 w 1686621"/>
              <a:gd name="connsiteY5" fmla="*/ 1153717 h 1259999"/>
              <a:gd name="connsiteX6" fmla="*/ 417816 w 1686621"/>
              <a:gd name="connsiteY6" fmla="*/ 1259999 h 1259999"/>
              <a:gd name="connsiteX7" fmla="*/ 0 w 1686621"/>
              <a:gd name="connsiteY7" fmla="*/ 1002698 h 1259999"/>
              <a:gd name="connsiteX8" fmla="*/ 417816 w 1686621"/>
              <a:gd name="connsiteY8" fmla="*/ 745398 h 1259999"/>
              <a:gd name="connsiteX9" fmla="*/ 417816 w 1686621"/>
              <a:gd name="connsiteY9" fmla="*/ 869768 h 1259999"/>
              <a:gd name="connsiteX10" fmla="*/ 432041 w 1686621"/>
              <a:gd name="connsiteY10" fmla="*/ 867708 h 1259999"/>
              <a:gd name="connsiteX11" fmla="*/ 636113 w 1686621"/>
              <a:gd name="connsiteY11" fmla="*/ 815763 h 1259999"/>
              <a:gd name="connsiteX12" fmla="*/ 1576235 w 1686621"/>
              <a:gd name="connsiteY12" fmla="*/ 11483 h 125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6621" h="1259999">
                <a:moveTo>
                  <a:pt x="1577560" y="0"/>
                </a:moveTo>
                <a:lnTo>
                  <a:pt x="1686621" y="0"/>
                </a:lnTo>
                <a:lnTo>
                  <a:pt x="1685332" y="11969"/>
                </a:lnTo>
                <a:cubicBezTo>
                  <a:pt x="1636165" y="304618"/>
                  <a:pt x="1389200" y="644653"/>
                  <a:pt x="1012548" y="893953"/>
                </a:cubicBezTo>
                <a:cubicBezTo>
                  <a:pt x="845623" y="1004439"/>
                  <a:pt x="672485" y="1084355"/>
                  <a:pt x="506463" y="1132980"/>
                </a:cubicBezTo>
                <a:lnTo>
                  <a:pt x="417816" y="1153717"/>
                </a:lnTo>
                <a:lnTo>
                  <a:pt x="417816" y="1259999"/>
                </a:lnTo>
                <a:lnTo>
                  <a:pt x="0" y="1002698"/>
                </a:lnTo>
                <a:lnTo>
                  <a:pt x="417816" y="745398"/>
                </a:lnTo>
                <a:lnTo>
                  <a:pt x="417816" y="869768"/>
                </a:lnTo>
                <a:lnTo>
                  <a:pt x="432041" y="867708"/>
                </a:lnTo>
                <a:cubicBezTo>
                  <a:pt x="499340" y="854306"/>
                  <a:pt x="567564" y="837038"/>
                  <a:pt x="636113" y="815763"/>
                </a:cubicBezTo>
                <a:cubicBezTo>
                  <a:pt x="1145333" y="657717"/>
                  <a:pt x="1515785" y="327158"/>
                  <a:pt x="1576235" y="11483"/>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D44A2CD1-E95C-BA43-991B-C7CA501EDF75}"/>
              </a:ext>
            </a:extLst>
          </p:cNvPr>
          <p:cNvSpPr txBox="1"/>
          <p:nvPr/>
        </p:nvSpPr>
        <p:spPr>
          <a:xfrm>
            <a:off x="2106523" y="3655681"/>
            <a:ext cx="877163" cy="1569660"/>
          </a:xfrm>
          <a:prstGeom prst="rect">
            <a:avLst/>
          </a:prstGeom>
          <a:noFill/>
        </p:spPr>
        <p:txBody>
          <a:bodyPr wrap="none" rtlCol="0">
            <a:spAutoFit/>
          </a:bodyPr>
          <a:lstStyle/>
          <a:p>
            <a:r>
              <a:rPr lang="en-US" sz="9600" b="1" dirty="0">
                <a:solidFill>
                  <a:schemeClr val="bg1"/>
                </a:solidFill>
              </a:rPr>
              <a:t>R</a:t>
            </a:r>
          </a:p>
        </p:txBody>
      </p:sp>
      <p:sp>
        <p:nvSpPr>
          <p:cNvPr id="32" name="TextBox 31">
            <a:extLst>
              <a:ext uri="{FF2B5EF4-FFF2-40B4-BE49-F238E27FC236}">
                <a16:creationId xmlns:a16="http://schemas.microsoft.com/office/drawing/2014/main" id="{ED199B8E-E56C-4C40-B94F-82E44ED5FAFF}"/>
              </a:ext>
            </a:extLst>
          </p:cNvPr>
          <p:cNvSpPr txBox="1"/>
          <p:nvPr/>
        </p:nvSpPr>
        <p:spPr>
          <a:xfrm>
            <a:off x="7916168" y="1311795"/>
            <a:ext cx="785793" cy="1569660"/>
          </a:xfrm>
          <a:prstGeom prst="rect">
            <a:avLst/>
          </a:prstGeom>
          <a:noFill/>
        </p:spPr>
        <p:txBody>
          <a:bodyPr wrap="none" rtlCol="0">
            <a:spAutoFit/>
          </a:bodyPr>
          <a:lstStyle/>
          <a:p>
            <a:r>
              <a:rPr lang="en-US" sz="9600" b="1" dirty="0">
                <a:solidFill>
                  <a:schemeClr val="tx1">
                    <a:lumMod val="75000"/>
                    <a:lumOff val="25000"/>
                  </a:schemeClr>
                </a:solidFill>
              </a:rPr>
              <a:t>E</a:t>
            </a:r>
          </a:p>
        </p:txBody>
      </p:sp>
    </p:spTree>
    <p:extLst>
      <p:ext uri="{BB962C8B-B14F-4D97-AF65-F5344CB8AC3E}">
        <p14:creationId xmlns:p14="http://schemas.microsoft.com/office/powerpoint/2010/main" val="95883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1" descr="Icon for land use history including pine trees and a logged tree on the ground">
            <a:extLst>
              <a:ext uri="{FF2B5EF4-FFF2-40B4-BE49-F238E27FC236}">
                <a16:creationId xmlns:a16="http://schemas.microsoft.com/office/drawing/2014/main" id="{25B28320-426E-40CE-850E-510A8CD7D4CD}"/>
              </a:ext>
            </a:extLst>
          </p:cNvPr>
          <p:cNvSpPr/>
          <p:nvPr/>
        </p:nvSpPr>
        <p:spPr>
          <a:xfrm>
            <a:off x="6930509" y="893249"/>
            <a:ext cx="1222744" cy="2705989"/>
          </a:xfrm>
          <a:custGeom>
            <a:avLst/>
            <a:gdLst>
              <a:gd name="connsiteX0" fmla="*/ 823368 w 1675994"/>
              <a:gd name="connsiteY0" fmla="*/ 0 h 3719777"/>
              <a:gd name="connsiteX1" fmla="*/ 1243997 w 1675994"/>
              <a:gd name="connsiteY1" fmla="*/ 776166 h 3719777"/>
              <a:gd name="connsiteX2" fmla="*/ 1069299 w 1675994"/>
              <a:gd name="connsiteY2" fmla="*/ 776166 h 3719777"/>
              <a:gd name="connsiteX3" fmla="*/ 1458891 w 1675994"/>
              <a:gd name="connsiteY3" fmla="*/ 1437012 h 3719777"/>
              <a:gd name="connsiteX4" fmla="*/ 1243964 w 1675994"/>
              <a:gd name="connsiteY4" fmla="*/ 1437012 h 3719777"/>
              <a:gd name="connsiteX5" fmla="*/ 1675994 w 1675994"/>
              <a:gd name="connsiteY5" fmla="*/ 2092993 h 3719777"/>
              <a:gd name="connsiteX6" fmla="*/ 929907 w 1675994"/>
              <a:gd name="connsiteY6" fmla="*/ 2092993 h 3719777"/>
              <a:gd name="connsiteX7" fmla="*/ 929907 w 1675994"/>
              <a:gd name="connsiteY7" fmla="*/ 3719777 h 3719777"/>
              <a:gd name="connsiteX8" fmla="*/ 746086 w 1675994"/>
              <a:gd name="connsiteY8" fmla="*/ 3719777 h 3719777"/>
              <a:gd name="connsiteX9" fmla="*/ 746086 w 1675994"/>
              <a:gd name="connsiteY9" fmla="*/ 2092993 h 3719777"/>
              <a:gd name="connsiteX10" fmla="*/ 0 w 1675994"/>
              <a:gd name="connsiteY10" fmla="*/ 2092993 h 3719777"/>
              <a:gd name="connsiteX11" fmla="*/ 432030 w 1675994"/>
              <a:gd name="connsiteY11" fmla="*/ 1437012 h 3719777"/>
              <a:gd name="connsiteX12" fmla="*/ 187844 w 1675994"/>
              <a:gd name="connsiteY12" fmla="*/ 1437012 h 3719777"/>
              <a:gd name="connsiteX13" fmla="*/ 577437 w 1675994"/>
              <a:gd name="connsiteY13" fmla="*/ 776166 h 3719777"/>
              <a:gd name="connsiteX14" fmla="*/ 402739 w 1675994"/>
              <a:gd name="connsiteY14" fmla="*/ 776166 h 371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5994" h="3719777">
                <a:moveTo>
                  <a:pt x="823368" y="0"/>
                </a:moveTo>
                <a:lnTo>
                  <a:pt x="1243997" y="776166"/>
                </a:lnTo>
                <a:lnTo>
                  <a:pt x="1069299" y="776166"/>
                </a:lnTo>
                <a:lnTo>
                  <a:pt x="1458891" y="1437012"/>
                </a:lnTo>
                <a:lnTo>
                  <a:pt x="1243964" y="1437012"/>
                </a:lnTo>
                <a:lnTo>
                  <a:pt x="1675994" y="2092993"/>
                </a:lnTo>
                <a:lnTo>
                  <a:pt x="929907" y="2092993"/>
                </a:lnTo>
                <a:lnTo>
                  <a:pt x="929907" y="3719777"/>
                </a:lnTo>
                <a:lnTo>
                  <a:pt x="746086" y="3719777"/>
                </a:lnTo>
                <a:lnTo>
                  <a:pt x="746086" y="2092993"/>
                </a:lnTo>
                <a:lnTo>
                  <a:pt x="0" y="2092993"/>
                </a:lnTo>
                <a:lnTo>
                  <a:pt x="432030" y="1437012"/>
                </a:lnTo>
                <a:lnTo>
                  <a:pt x="187844" y="1437012"/>
                </a:lnTo>
                <a:lnTo>
                  <a:pt x="577437" y="776166"/>
                </a:lnTo>
                <a:lnTo>
                  <a:pt x="402739" y="776166"/>
                </a:lnTo>
                <a:close/>
              </a:path>
            </a:pathLst>
          </a:custGeom>
          <a:solidFill>
            <a:schemeClr val="bg1">
              <a:lumMod val="65000"/>
            </a:schemeClr>
          </a:solidFill>
          <a:ln w="177800" cap="rnd">
            <a:solidFill>
              <a:schemeClr val="tx1">
                <a:lumMod val="75000"/>
                <a:lumOff val="25000"/>
              </a:schemeClr>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6">
            <a:extLst>
              <a:ext uri="{FF2B5EF4-FFF2-40B4-BE49-F238E27FC236}">
                <a16:creationId xmlns:a16="http://schemas.microsoft.com/office/drawing/2014/main" id="{7DC4CDD2-9957-524E-8538-8303874DC29B}"/>
              </a:ext>
            </a:extLst>
          </p:cNvPr>
          <p:cNvSpPr/>
          <p:nvPr/>
        </p:nvSpPr>
        <p:spPr>
          <a:xfrm>
            <a:off x="3731172" y="1971758"/>
            <a:ext cx="4729655" cy="4039817"/>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34551222-CE95-A648-BB6C-1E3BF3EC201D}"/>
              </a:ext>
            </a:extLst>
          </p:cNvPr>
          <p:cNvSpPr/>
          <p:nvPr/>
        </p:nvSpPr>
        <p:spPr>
          <a:xfrm>
            <a:off x="6687012" y="4674690"/>
            <a:ext cx="524419" cy="491209"/>
          </a:xfrm>
          <a:prstGeom prst="rect">
            <a:avLst/>
          </a:prstGeom>
          <a:solidFill>
            <a:schemeClr val="bg1">
              <a:lumMod val="65000"/>
            </a:schemeClr>
          </a:solidFill>
          <a:ln w="2286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DB901DFE-0218-BA4E-8230-E4613BDD8939}"/>
              </a:ext>
            </a:extLst>
          </p:cNvPr>
          <p:cNvSpPr/>
          <p:nvPr/>
        </p:nvSpPr>
        <p:spPr>
          <a:xfrm>
            <a:off x="3903779" y="2597862"/>
            <a:ext cx="3804671" cy="3248749"/>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bg2">
              <a:lumMod val="50000"/>
            </a:schemeClr>
          </a:solidFill>
          <a:ln w="3175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61">
            <a:extLst>
              <a:ext uri="{FF2B5EF4-FFF2-40B4-BE49-F238E27FC236}">
                <a16:creationId xmlns:a16="http://schemas.microsoft.com/office/drawing/2014/main" id="{52781DB9-78B1-2641-97A4-7C53794BC41D}"/>
              </a:ext>
            </a:extLst>
          </p:cNvPr>
          <p:cNvSpPr/>
          <p:nvPr/>
        </p:nvSpPr>
        <p:spPr>
          <a:xfrm>
            <a:off x="3826559" y="3564413"/>
            <a:ext cx="2457918" cy="2343842"/>
          </a:xfrm>
          <a:custGeom>
            <a:avLst/>
            <a:gdLst>
              <a:gd name="connsiteX0" fmla="*/ 399547 w 4193458"/>
              <a:gd name="connsiteY0" fmla="*/ 0 h 4232787"/>
              <a:gd name="connsiteX1" fmla="*/ 399628 w 4193458"/>
              <a:gd name="connsiteY1" fmla="*/ 0 h 4232787"/>
              <a:gd name="connsiteX2" fmla="*/ 594819 w 4193458"/>
              <a:gd name="connsiteY2" fmla="*/ 4829 h 4232787"/>
              <a:gd name="connsiteX3" fmla="*/ 4193458 w 4193458"/>
              <a:gd name="connsiteY3" fmla="*/ 3711737 h 4232787"/>
              <a:gd name="connsiteX4" fmla="*/ 4173871 w 4193458"/>
              <a:gd name="connsiteY4" fmla="*/ 4091241 h 4232787"/>
              <a:gd name="connsiteX5" fmla="*/ 4155487 w 4193458"/>
              <a:gd name="connsiteY5" fmla="*/ 4232787 h 4232787"/>
              <a:gd name="connsiteX6" fmla="*/ 0 w 4193458"/>
              <a:gd name="connsiteY6" fmla="*/ 4232787 h 4232787"/>
              <a:gd name="connsiteX7" fmla="*/ 0 w 4193458"/>
              <a:gd name="connsiteY7" fmla="*/ 20615 h 4232787"/>
              <a:gd name="connsiteX8" fmla="*/ 11686 w 4193458"/>
              <a:gd name="connsiteY8" fmla="*/ 19162 h 4232787"/>
              <a:gd name="connsiteX9" fmla="*/ 204355 w 4193458"/>
              <a:gd name="connsiteY9" fmla="*/ 4829 h 4232787"/>
              <a:gd name="connsiteX10" fmla="*/ 399547 w 4193458"/>
              <a:gd name="connsiteY10" fmla="*/ 0 h 423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458" h="4232787">
                <a:moveTo>
                  <a:pt x="399547" y="0"/>
                </a:moveTo>
                <a:lnTo>
                  <a:pt x="399628" y="0"/>
                </a:lnTo>
                <a:lnTo>
                  <a:pt x="594819" y="4829"/>
                </a:lnTo>
                <a:cubicBezTo>
                  <a:pt x="2599386" y="104241"/>
                  <a:pt x="4193458" y="1725862"/>
                  <a:pt x="4193458" y="3711737"/>
                </a:cubicBezTo>
                <a:cubicBezTo>
                  <a:pt x="4193458" y="3839858"/>
                  <a:pt x="4186823" y="3966463"/>
                  <a:pt x="4173871" y="4091241"/>
                </a:cubicBezTo>
                <a:lnTo>
                  <a:pt x="4155487" y="4232787"/>
                </a:lnTo>
                <a:lnTo>
                  <a:pt x="0" y="4232787"/>
                </a:lnTo>
                <a:lnTo>
                  <a:pt x="0" y="20615"/>
                </a:lnTo>
                <a:lnTo>
                  <a:pt x="11686" y="19162"/>
                </a:lnTo>
                <a:cubicBezTo>
                  <a:pt x="75455" y="12826"/>
                  <a:pt x="139692" y="8036"/>
                  <a:pt x="204355" y="4829"/>
                </a:cubicBezTo>
                <a:lnTo>
                  <a:pt x="399547" y="0"/>
                </a:lnTo>
                <a:close/>
              </a:path>
            </a:pathLst>
          </a:custGeom>
          <a:solidFill>
            <a:schemeClr val="tx1">
              <a:lumMod val="85000"/>
              <a:lumOff val="15000"/>
            </a:schemeClr>
          </a:solidFill>
          <a:ln w="317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62B97ED7-7718-FC44-8D38-22D2649EE311}"/>
              </a:ext>
            </a:extLst>
          </p:cNvPr>
          <p:cNvSpPr/>
          <p:nvPr/>
        </p:nvSpPr>
        <p:spPr>
          <a:xfrm>
            <a:off x="6181989" y="3850300"/>
            <a:ext cx="607512" cy="55333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A378068-7A5B-C940-AC79-47B06F94F032}"/>
              </a:ext>
            </a:extLst>
          </p:cNvPr>
          <p:cNvSpPr/>
          <p:nvPr/>
        </p:nvSpPr>
        <p:spPr>
          <a:xfrm rot="5400000">
            <a:off x="5237664" y="3225713"/>
            <a:ext cx="349320" cy="328080"/>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7CFB7EA-598E-3549-B50F-E6A59E14B04B}"/>
              </a:ext>
            </a:extLst>
          </p:cNvPr>
          <p:cNvSpPr/>
          <p:nvPr/>
        </p:nvSpPr>
        <p:spPr>
          <a:xfrm>
            <a:off x="4650390" y="3009288"/>
            <a:ext cx="374008" cy="359181"/>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B89BB25-1919-8B44-ACD7-FFCEE99C5BCB}"/>
              </a:ext>
            </a:extLst>
          </p:cNvPr>
          <p:cNvSpPr/>
          <p:nvPr/>
        </p:nvSpPr>
        <p:spPr>
          <a:xfrm>
            <a:off x="5730771" y="3389753"/>
            <a:ext cx="443563" cy="346392"/>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F6B6C49-19C1-D84D-86EE-438ECA1A3838}"/>
              </a:ext>
            </a:extLst>
          </p:cNvPr>
          <p:cNvSpPr/>
          <p:nvPr/>
        </p:nvSpPr>
        <p:spPr>
          <a:xfrm>
            <a:off x="4223082" y="2904627"/>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C81D1D-5D22-43BC-A12C-383FC9EA3D27}"/>
              </a:ext>
            </a:extLst>
          </p:cNvPr>
          <p:cNvSpPr/>
          <p:nvPr/>
        </p:nvSpPr>
        <p:spPr>
          <a:xfrm>
            <a:off x="5258272" y="2981596"/>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E7814B1-3959-4D47-8DDD-F84F77585329}"/>
              </a:ext>
            </a:extLst>
          </p:cNvPr>
          <p:cNvSpPr/>
          <p:nvPr/>
        </p:nvSpPr>
        <p:spPr>
          <a:xfrm>
            <a:off x="5850841" y="3850300"/>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C2B689-6CB2-4B2B-B363-E18DF6E50B20}"/>
              </a:ext>
            </a:extLst>
          </p:cNvPr>
          <p:cNvSpPr/>
          <p:nvPr/>
        </p:nvSpPr>
        <p:spPr>
          <a:xfrm>
            <a:off x="6316031" y="3530846"/>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F8F3271-E5E6-430A-BE28-DDB94B5AB3EB}"/>
              </a:ext>
            </a:extLst>
          </p:cNvPr>
          <p:cNvSpPr/>
          <p:nvPr/>
        </p:nvSpPr>
        <p:spPr>
          <a:xfrm rot="5400000">
            <a:off x="6886360" y="4449006"/>
            <a:ext cx="349320" cy="328080"/>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3E36DB7-AA36-40B1-8A0F-5513008FAD16}"/>
              </a:ext>
            </a:extLst>
          </p:cNvPr>
          <p:cNvSpPr/>
          <p:nvPr/>
        </p:nvSpPr>
        <p:spPr>
          <a:xfrm>
            <a:off x="6399961" y="4674690"/>
            <a:ext cx="374008" cy="359181"/>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C636471-76B1-4D54-A4A1-B248E9B4CCC5}"/>
              </a:ext>
            </a:extLst>
          </p:cNvPr>
          <p:cNvSpPr/>
          <p:nvPr/>
        </p:nvSpPr>
        <p:spPr>
          <a:xfrm>
            <a:off x="6861933" y="5060570"/>
            <a:ext cx="607512" cy="55333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2E62DB-A61D-42A3-AE5A-3538EE36FE70}"/>
              </a:ext>
            </a:extLst>
          </p:cNvPr>
          <p:cNvSpPr/>
          <p:nvPr/>
        </p:nvSpPr>
        <p:spPr>
          <a:xfrm rot="5400000">
            <a:off x="6887635" y="4141406"/>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3B4C32E-E245-46FB-85C3-101C2E30970A}"/>
              </a:ext>
            </a:extLst>
          </p:cNvPr>
          <p:cNvSpPr/>
          <p:nvPr/>
        </p:nvSpPr>
        <p:spPr>
          <a:xfrm rot="5400000">
            <a:off x="6544091" y="5266082"/>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E70DA0A-1914-45D0-A4B9-E2D462A24983}"/>
              </a:ext>
            </a:extLst>
          </p:cNvPr>
          <p:cNvSpPr/>
          <p:nvPr/>
        </p:nvSpPr>
        <p:spPr>
          <a:xfrm rot="5400000">
            <a:off x="4356647" y="3192524"/>
            <a:ext cx="203422" cy="117674"/>
          </a:xfrm>
          <a:prstGeom prst="rect">
            <a:avLst/>
          </a:prstGeom>
          <a:solidFill>
            <a:schemeClr val="bg1">
              <a:lumMod val="85000"/>
            </a:schemeClr>
          </a:solidFill>
          <a:ln w="76200" cap="rnd">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577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2072</TotalTime>
  <Words>866</Words>
  <Application>Microsoft Macintosh PowerPoint</Application>
  <PresentationFormat>Widescreen</PresentationFormat>
  <Paragraphs>150</Paragraphs>
  <Slides>51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Arial Narrow</vt:lpstr>
      <vt:lpstr>Calibri</vt:lpstr>
      <vt:lpstr>Calibri Light</vt:lpstr>
      <vt:lpstr>NexusSerif</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Guerrero-Bolano, Francisco J</dc:creator>
  <cp:lastModifiedBy>Guerrero-Bolano, Francisco J</cp:lastModifiedBy>
  <cp:revision>69</cp:revision>
  <dcterms:created xsi:type="dcterms:W3CDTF">2021-05-31T01:23:11Z</dcterms:created>
  <dcterms:modified xsi:type="dcterms:W3CDTF">2021-06-27T18:26:01Z</dcterms:modified>
</cp:coreProperties>
</file>